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Fredoka" charset="1" panose="02000000000000000000"/>
      <p:regular r:id="rId53"/>
    </p:embeddedFont>
    <p:embeddedFont>
      <p:font typeface="Nunito Bold" charset="1" panose="00000800000000000000"/>
      <p:regular r:id="rId54"/>
    </p:embeddedFont>
    <p:embeddedFont>
      <p:font typeface="Nunito" charset="1" panose="00000500000000000000"/>
      <p:regular r:id="rId55"/>
    </p:embeddedFont>
    <p:embeddedFont>
      <p:font typeface="Canva Sans" charset="1" panose="020B0503030501040103"/>
      <p:regular r:id="rId56"/>
    </p:embeddedFont>
    <p:embeddedFont>
      <p:font typeface="Nunito Light" charset="1" panose="000004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notesMasters/notesMaster1.xml" Type="http://schemas.openxmlformats.org/officeDocument/2006/relationships/notesMaster"/><Relationship Id="rId58" Target="theme/theme2.xml" Type="http://schemas.openxmlformats.org/officeDocument/2006/relationships/theme"/><Relationship Id="rId59" Target="notesSlides/notesSlide1.xml" Type="http://schemas.openxmlformats.org/officeDocument/2006/relationships/notesSlide"/><Relationship Id="rId6" Target="slides/slide1.xml" Type="http://schemas.openxmlformats.org/officeDocument/2006/relationships/slide"/><Relationship Id="rId60" Target="notesSlides/notesSlide2.xml" Type="http://schemas.openxmlformats.org/officeDocument/2006/relationships/notesSlide"/><Relationship Id="rId61" Target="notesSlides/notesSlide3.xml" Type="http://schemas.openxmlformats.org/officeDocument/2006/relationships/notesSlide"/><Relationship Id="rId62" Target="fonts/font62.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just represent length when gamma is regular.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enforces fidelity to the original image, particularly in the damaged areas D, where lambda_D is large.</a:t>
            </a:r>
          </a:p>
          <a:p>
            <a:r>
              <a:rPr lang="en-US"/>
              <a:t>promotes smoothness in the reconstructed image by penalizing large gradients.</a:t>
            </a:r>
          </a:p>
          <a:p>
            <a:r>
              <a:rPr lang="en-US"/>
              <a:t>third term penalizes the complexity of the discontinuity set, encouraging solutions with fewer and simpler edges.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approximate the image with less colors. Panelty of deviate too much from the original image. E.g. All white image is very smooth but will be panellised by this term. MSE!! We want the piecewise-smooth version of the image but not to far from the image.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4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51.jpeg" Type="http://schemas.openxmlformats.org/officeDocument/2006/relationships/image"/><Relationship Id="rId8" Target="../media/image50.png" Type="http://schemas.openxmlformats.org/officeDocument/2006/relationships/image"/><Relationship Id="rId9" Target="../media/image5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12" Target="https://www.kaggle.com/datasets/muniryadi/cat-vs-rabbit"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1.jpeg" Type="http://schemas.openxmlformats.org/officeDocument/2006/relationships/image"/><Relationship Id="rId9" Target="../media/image6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6.png" Type="http://schemas.openxmlformats.org/officeDocument/2006/relationships/image"/><Relationship Id="rId9" Target="../media/image6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0.png" Type="http://schemas.openxmlformats.org/officeDocument/2006/relationships/image"/><Relationship Id="rId9" Target="../media/image7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0.png" Type="http://schemas.openxmlformats.org/officeDocument/2006/relationships/image"/><Relationship Id="rId9" Target="../media/image7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0.png" Type="http://schemas.openxmlformats.org/officeDocument/2006/relationships/image"/><Relationship Id="rId9" Target="../media/image7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1.png" Type="http://schemas.openxmlformats.org/officeDocument/2006/relationships/image"/><Relationship Id="rId9" Target="../media/image8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jpe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83.jpeg" Type="http://schemas.openxmlformats.org/officeDocument/2006/relationships/image"/><Relationship Id="rId9" Target="../media/image8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6.png" Type="http://schemas.openxmlformats.org/officeDocument/2006/relationships/image"/><Relationship Id="rId9" Target="../media/image8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8.png" Type="http://schemas.openxmlformats.org/officeDocument/2006/relationships/image"/><Relationship Id="rId9" Target="../media/image8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9.png" Type="http://schemas.openxmlformats.org/officeDocument/2006/relationships/image"/><Relationship Id="rId9" Target="../media/image9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1.gif" Type="http://schemas.openxmlformats.org/officeDocument/2006/relationships/image"/><Relationship Id="rId9" Target="../media/image9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png" Type="http://schemas.openxmlformats.org/officeDocument/2006/relationships/image"/><Relationship Id="rId11" Target="../media/image98.jpeg" Type="http://schemas.openxmlformats.org/officeDocument/2006/relationships/image"/><Relationship Id="rId12" Target="../media/VAGEqGFLyxk.mp4" Type="http://schemas.openxmlformats.org/officeDocument/2006/relationships/video"/><Relationship Id="rId13" Target="../media/VAGEqGFLyxk.mp4" Type="http://schemas.microsoft.com/office/2007/relationships/media"/><Relationship Id="rId14" Target="../media/image99.png" Type="http://schemas.openxmlformats.org/officeDocument/2006/relationships/image"/><Relationship Id="rId15" Target="../media/image100.png" Type="http://schemas.openxmlformats.org/officeDocument/2006/relationships/image"/><Relationship Id="rId16" Target="../media/image101.png" Type="http://schemas.openxmlformats.org/officeDocument/2006/relationships/image"/><Relationship Id="rId17" Target="../media/image10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5.png" Type="http://schemas.openxmlformats.org/officeDocument/2006/relationships/image"/><Relationship Id="rId9" Target="../media/image9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notesSlides/notesSlide1.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rot="0">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5260714" cy="4123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080741" y="2788867"/>
            <a:ext cx="14126518" cy="2809319"/>
          </a:xfrm>
          <a:prstGeom prst="rect">
            <a:avLst/>
          </a:prstGeom>
        </p:spPr>
        <p:txBody>
          <a:bodyPr anchor="t" rtlCol="false" tIns="0" lIns="0" bIns="0" rIns="0">
            <a:spAutoFit/>
          </a:bodyPr>
          <a:lstStyle/>
          <a:p>
            <a:pPr algn="ctr">
              <a:lnSpc>
                <a:spcPts val="11301"/>
              </a:lnSpc>
            </a:pPr>
            <a:r>
              <a:rPr lang="en-US" sz="8072">
                <a:solidFill>
                  <a:srgbClr val="000000"/>
                </a:solidFill>
                <a:latin typeface="Fredoka Bold"/>
              </a:rPr>
              <a:t>WATERMARK REMOVAL AND INPAINTING</a:t>
            </a:r>
          </a:p>
        </p:txBody>
      </p:sp>
      <p:sp>
        <p:nvSpPr>
          <p:cNvPr name="TextBox 11" id="11"/>
          <p:cNvSpPr txBox="true"/>
          <p:nvPr/>
        </p:nvSpPr>
        <p:spPr>
          <a:xfrm rot="0">
            <a:off x="4226661" y="5943926"/>
            <a:ext cx="9907094" cy="1664259"/>
          </a:xfrm>
          <a:prstGeom prst="rect">
            <a:avLst/>
          </a:prstGeom>
        </p:spPr>
        <p:txBody>
          <a:bodyPr anchor="t" rtlCol="false" tIns="0" lIns="0" bIns="0" rIns="0">
            <a:spAutoFit/>
          </a:bodyPr>
          <a:lstStyle/>
          <a:p>
            <a:pPr algn="ctr">
              <a:lnSpc>
                <a:spcPts val="4624"/>
              </a:lnSpc>
            </a:pPr>
            <a:r>
              <a:rPr lang="en-US" sz="3302">
                <a:solidFill>
                  <a:srgbClr val="000000"/>
                </a:solidFill>
                <a:latin typeface="Nunito Bold"/>
              </a:rPr>
              <a:t>Presentation by: </a:t>
            </a:r>
          </a:p>
          <a:p>
            <a:pPr algn="ctr">
              <a:lnSpc>
                <a:spcPts val="4624"/>
              </a:lnSpc>
            </a:pPr>
            <a:r>
              <a:rPr lang="en-US" sz="3302">
                <a:solidFill>
                  <a:srgbClr val="000000"/>
                </a:solidFill>
                <a:latin typeface="Nunito Bold"/>
              </a:rPr>
              <a:t>Lily Ren, Tina Shen, Xinyue Zhang</a:t>
            </a:r>
          </a:p>
          <a:p>
            <a:pPr algn="ctr">
              <a:lnSpc>
                <a:spcPts val="4064"/>
              </a:lnSpc>
            </a:pPr>
            <a:r>
              <a:rPr lang="en-US" sz="2903">
                <a:solidFill>
                  <a:srgbClr val="000000"/>
                </a:solidFill>
                <a:latin typeface="Nunito Bold"/>
              </a:rPr>
              <a:t>May 8, 2024</a:t>
            </a:r>
          </a:p>
        </p:txBody>
      </p:sp>
      <p:sp>
        <p:nvSpPr>
          <p:cNvPr name="Freeform 12" id="12"/>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true" flipV="false" rot="0">
            <a:off x="0" y="4899049"/>
            <a:ext cx="5497852" cy="3490245"/>
          </a:xfrm>
          <a:custGeom>
            <a:avLst/>
            <a:gdLst/>
            <a:ahLst/>
            <a:cxnLst/>
            <a:rect r="r" b="b" t="t" l="l"/>
            <a:pathLst>
              <a:path h="3490245" w="5497852">
                <a:moveTo>
                  <a:pt x="5497852" y="0"/>
                </a:moveTo>
                <a:lnTo>
                  <a:pt x="0" y="0"/>
                </a:lnTo>
                <a:lnTo>
                  <a:pt x="0" y="3490245"/>
                </a:lnTo>
                <a:lnTo>
                  <a:pt x="5497852" y="3490245"/>
                </a:lnTo>
                <a:lnTo>
                  <a:pt x="5497852" y="0"/>
                </a:lnTo>
                <a:close/>
              </a:path>
            </a:pathLst>
          </a:custGeom>
          <a:blipFill>
            <a:blip r:embed="rId8"/>
            <a:stretch>
              <a:fillRect l="-100000" t="0" r="0" b="-190231"/>
            </a:stretch>
          </a:blipFill>
        </p:spPr>
      </p:sp>
      <p:sp>
        <p:nvSpPr>
          <p:cNvPr name="Freeform 14" id="14"/>
          <p:cNvSpPr/>
          <p:nvPr/>
        </p:nvSpPr>
        <p:spPr>
          <a:xfrm flipH="false" flipV="false" rot="0">
            <a:off x="16781003" y="8611686"/>
            <a:ext cx="845147" cy="904110"/>
          </a:xfrm>
          <a:custGeom>
            <a:avLst/>
            <a:gdLst/>
            <a:ahLst/>
            <a:cxnLst/>
            <a:rect r="r" b="b" t="t" l="l"/>
            <a:pathLst>
              <a:path h="904110" w="845147">
                <a:moveTo>
                  <a:pt x="0" y="0"/>
                </a:moveTo>
                <a:lnTo>
                  <a:pt x="845147" y="0"/>
                </a:lnTo>
                <a:lnTo>
                  <a:pt x="845147" y="904110"/>
                </a:lnTo>
                <a:lnTo>
                  <a:pt x="0" y="904110"/>
                </a:lnTo>
                <a:lnTo>
                  <a:pt x="0" y="0"/>
                </a:lnTo>
                <a:close/>
              </a:path>
            </a:pathLst>
          </a:custGeom>
          <a:blipFill>
            <a:blip r:embed="rId9"/>
            <a:stretch>
              <a:fillRect l="0" t="0" r="0" b="0"/>
            </a:stretch>
          </a:blipFill>
        </p:spPr>
      </p:sp>
      <p:sp>
        <p:nvSpPr>
          <p:cNvPr name="TextBox 15" id="15"/>
          <p:cNvSpPr txBox="true"/>
          <p:nvPr/>
        </p:nvSpPr>
        <p:spPr>
          <a:xfrm rot="0">
            <a:off x="839062" y="8812281"/>
            <a:ext cx="8571464" cy="455295"/>
          </a:xfrm>
          <a:prstGeom prst="rect">
            <a:avLst/>
          </a:prstGeom>
        </p:spPr>
        <p:txBody>
          <a:bodyPr anchor="t" rtlCol="false" tIns="0" lIns="0" bIns="0" rIns="0">
            <a:spAutoFit/>
          </a:bodyPr>
          <a:lstStyle/>
          <a:p>
            <a:pPr algn="l">
              <a:lnSpc>
                <a:spcPts val="3780"/>
              </a:lnSpc>
            </a:pPr>
            <a:r>
              <a:rPr lang="en-US" sz="2700">
                <a:solidFill>
                  <a:srgbClr val="000000"/>
                </a:solidFill>
                <a:latin typeface="Nunito"/>
              </a:rPr>
              <a:t>EN.553.493/693 Mathematical Image Analysis</a:t>
            </a:r>
          </a:p>
        </p:txBody>
      </p:sp>
      <p:sp>
        <p:nvSpPr>
          <p:cNvPr name="TextBox 16" id="16"/>
          <p:cNvSpPr txBox="true"/>
          <p:nvPr/>
        </p:nvSpPr>
        <p:spPr>
          <a:xfrm rot="0">
            <a:off x="12057045" y="8812281"/>
            <a:ext cx="4481546" cy="455295"/>
          </a:xfrm>
          <a:prstGeom prst="rect">
            <a:avLst/>
          </a:prstGeom>
        </p:spPr>
        <p:txBody>
          <a:bodyPr anchor="t" rtlCol="false" tIns="0" lIns="0" bIns="0" rIns="0">
            <a:spAutoFit/>
          </a:bodyPr>
          <a:lstStyle/>
          <a:p>
            <a:pPr algn="r">
              <a:lnSpc>
                <a:spcPts val="3780"/>
              </a:lnSpc>
            </a:pPr>
            <a:r>
              <a:rPr lang="en-US" sz="2700">
                <a:solidFill>
                  <a:srgbClr val="000000"/>
                </a:solidFill>
                <a:latin typeface="Nunito"/>
              </a:rPr>
              <a:t>Johns Hopkins 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662" y="0"/>
            <a:ext cx="20507325" cy="10287000"/>
            <a:chOff x="0" y="0"/>
            <a:chExt cx="27343100" cy="13716000"/>
          </a:xfrm>
        </p:grpSpPr>
        <p:sp>
          <p:nvSpPr>
            <p:cNvPr name="Freeform 4" id="4"/>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1028700" y="1505943"/>
            <a:ext cx="16230600" cy="6526651"/>
            <a:chOff x="0" y="0"/>
            <a:chExt cx="4274726" cy="1718953"/>
          </a:xfrm>
        </p:grpSpPr>
        <p:sp>
          <p:nvSpPr>
            <p:cNvPr name="Freeform 7" id="7"/>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8" id="8"/>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139012" y="687305"/>
            <a:ext cx="8009976" cy="1730229"/>
            <a:chOff x="0" y="0"/>
            <a:chExt cx="2109623" cy="455698"/>
          </a:xfrm>
        </p:grpSpPr>
        <p:sp>
          <p:nvSpPr>
            <p:cNvPr name="Freeform 10" id="10"/>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1" id="11"/>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424211" y="89535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2458174" y="3452354"/>
            <a:ext cx="4589571" cy="1557928"/>
          </a:xfrm>
          <a:custGeom>
            <a:avLst/>
            <a:gdLst/>
            <a:ahLst/>
            <a:cxnLst/>
            <a:rect r="r" b="b" t="t" l="l"/>
            <a:pathLst>
              <a:path h="1557928" w="4589571">
                <a:moveTo>
                  <a:pt x="0" y="0"/>
                </a:moveTo>
                <a:lnTo>
                  <a:pt x="4589570" y="0"/>
                </a:lnTo>
                <a:lnTo>
                  <a:pt x="4589570" y="1557927"/>
                </a:lnTo>
                <a:lnTo>
                  <a:pt x="0" y="1557927"/>
                </a:lnTo>
                <a:lnTo>
                  <a:pt x="0" y="0"/>
                </a:lnTo>
                <a:close/>
              </a:path>
            </a:pathLst>
          </a:custGeom>
          <a:blipFill>
            <a:blip r:embed="rId8"/>
            <a:stretch>
              <a:fillRect l="0" t="0" r="0" b="0"/>
            </a:stretch>
          </a:blipFill>
        </p:spPr>
      </p:sp>
      <p:sp>
        <p:nvSpPr>
          <p:cNvPr name="Freeform 17" id="17"/>
          <p:cNvSpPr/>
          <p:nvPr/>
        </p:nvSpPr>
        <p:spPr>
          <a:xfrm flipH="false" flipV="false" rot="0">
            <a:off x="2339240" y="5805462"/>
            <a:ext cx="6021734" cy="1678188"/>
          </a:xfrm>
          <a:custGeom>
            <a:avLst/>
            <a:gdLst/>
            <a:ahLst/>
            <a:cxnLst/>
            <a:rect r="r" b="b" t="t" l="l"/>
            <a:pathLst>
              <a:path h="1678188" w="6021734">
                <a:moveTo>
                  <a:pt x="0" y="0"/>
                </a:moveTo>
                <a:lnTo>
                  <a:pt x="6021734" y="0"/>
                </a:lnTo>
                <a:lnTo>
                  <a:pt x="6021734" y="1678188"/>
                </a:lnTo>
                <a:lnTo>
                  <a:pt x="0" y="1678188"/>
                </a:lnTo>
                <a:lnTo>
                  <a:pt x="0" y="0"/>
                </a:lnTo>
                <a:close/>
              </a:path>
            </a:pathLst>
          </a:custGeom>
          <a:blipFill>
            <a:blip r:embed="rId9"/>
            <a:stretch>
              <a:fillRect l="0" t="0" r="0" b="0"/>
            </a:stretch>
          </a:blipFill>
        </p:spPr>
      </p:sp>
      <p:sp>
        <p:nvSpPr>
          <p:cNvPr name="Freeform 18" id="18"/>
          <p:cNvSpPr/>
          <p:nvPr/>
        </p:nvSpPr>
        <p:spPr>
          <a:xfrm flipH="false" flipV="false" rot="0">
            <a:off x="8448646" y="3580999"/>
            <a:ext cx="7989634" cy="1300638"/>
          </a:xfrm>
          <a:custGeom>
            <a:avLst/>
            <a:gdLst/>
            <a:ahLst/>
            <a:cxnLst/>
            <a:rect r="r" b="b" t="t" l="l"/>
            <a:pathLst>
              <a:path h="1300638" w="7989634">
                <a:moveTo>
                  <a:pt x="0" y="0"/>
                </a:moveTo>
                <a:lnTo>
                  <a:pt x="7989634" y="0"/>
                </a:lnTo>
                <a:lnTo>
                  <a:pt x="7989634" y="1300638"/>
                </a:lnTo>
                <a:lnTo>
                  <a:pt x="0" y="1300638"/>
                </a:lnTo>
                <a:lnTo>
                  <a:pt x="0" y="0"/>
                </a:lnTo>
                <a:close/>
              </a:path>
            </a:pathLst>
          </a:custGeom>
          <a:blipFill>
            <a:blip r:embed="rId10"/>
            <a:stretch>
              <a:fillRect l="0" t="0" r="0" b="0"/>
            </a:stretch>
          </a:blipFill>
        </p:spPr>
      </p:sp>
      <p:sp>
        <p:nvSpPr>
          <p:cNvPr name="Freeform 19" id="19"/>
          <p:cNvSpPr/>
          <p:nvPr/>
        </p:nvSpPr>
        <p:spPr>
          <a:xfrm flipH="false" flipV="false" rot="0">
            <a:off x="8839168" y="5902457"/>
            <a:ext cx="7460965" cy="1293234"/>
          </a:xfrm>
          <a:custGeom>
            <a:avLst/>
            <a:gdLst/>
            <a:ahLst/>
            <a:cxnLst/>
            <a:rect r="r" b="b" t="t" l="l"/>
            <a:pathLst>
              <a:path h="1293234" w="7460965">
                <a:moveTo>
                  <a:pt x="0" y="0"/>
                </a:moveTo>
                <a:lnTo>
                  <a:pt x="7460966" y="0"/>
                </a:lnTo>
                <a:lnTo>
                  <a:pt x="7460966" y="1293234"/>
                </a:lnTo>
                <a:lnTo>
                  <a:pt x="0" y="1293234"/>
                </a:lnTo>
                <a:lnTo>
                  <a:pt x="0" y="0"/>
                </a:lnTo>
                <a:close/>
              </a:path>
            </a:pathLst>
          </a:custGeom>
          <a:blipFill>
            <a:blip r:embed="rId11"/>
            <a:stretch>
              <a:fillRect l="0" t="0" r="0" b="0"/>
            </a:stretch>
          </a:blipFill>
        </p:spPr>
      </p:sp>
      <p:sp>
        <p:nvSpPr>
          <p:cNvPr name="TextBox 20" id="20"/>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SPLIT BREGMAN</a:t>
            </a:r>
          </a:p>
        </p:txBody>
      </p:sp>
      <p:sp>
        <p:nvSpPr>
          <p:cNvPr name="TextBox 21" id="21"/>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2" id="22"/>
          <p:cNvSpPr txBox="true"/>
          <p:nvPr/>
        </p:nvSpPr>
        <p:spPr>
          <a:xfrm rot="0">
            <a:off x="3069563" y="2733360"/>
            <a:ext cx="3366793" cy="587375"/>
          </a:xfrm>
          <a:prstGeom prst="rect">
            <a:avLst/>
          </a:prstGeom>
        </p:spPr>
        <p:txBody>
          <a:bodyPr anchor="t" rtlCol="false" tIns="0" lIns="0" bIns="0" rIns="0">
            <a:spAutoFit/>
          </a:bodyPr>
          <a:lstStyle/>
          <a:p>
            <a:pPr algn="ctr">
              <a:lnSpc>
                <a:spcPts val="4899"/>
              </a:lnSpc>
            </a:pPr>
            <a:r>
              <a:rPr lang="en-US" sz="3499">
                <a:solidFill>
                  <a:srgbClr val="000000"/>
                </a:solidFill>
                <a:latin typeface="Nunito Bold"/>
              </a:rPr>
              <a:t>Discrete form</a:t>
            </a:r>
          </a:p>
        </p:txBody>
      </p:sp>
      <p:sp>
        <p:nvSpPr>
          <p:cNvPr name="TextBox 23" id="23"/>
          <p:cNvSpPr txBox="true"/>
          <p:nvPr/>
        </p:nvSpPr>
        <p:spPr>
          <a:xfrm rot="0">
            <a:off x="2251568" y="5086481"/>
            <a:ext cx="6197079" cy="587375"/>
          </a:xfrm>
          <a:prstGeom prst="rect">
            <a:avLst/>
          </a:prstGeom>
        </p:spPr>
        <p:txBody>
          <a:bodyPr anchor="t" rtlCol="false" tIns="0" lIns="0" bIns="0" rIns="0">
            <a:spAutoFit/>
          </a:bodyPr>
          <a:lstStyle/>
          <a:p>
            <a:pPr algn="ctr">
              <a:lnSpc>
                <a:spcPts val="4899"/>
              </a:lnSpc>
            </a:pPr>
            <a:r>
              <a:rPr lang="en-US" sz="3499">
                <a:solidFill>
                  <a:srgbClr val="000000"/>
                </a:solidFill>
                <a:latin typeface="Nunito Bold"/>
              </a:rPr>
              <a:t>rewritten in Bregman form</a:t>
            </a:r>
          </a:p>
        </p:txBody>
      </p:sp>
      <p:sp>
        <p:nvSpPr>
          <p:cNvPr name="TextBox 24" id="24"/>
          <p:cNvSpPr txBox="true"/>
          <p:nvPr/>
        </p:nvSpPr>
        <p:spPr>
          <a:xfrm rot="0">
            <a:off x="7993807" y="2812747"/>
            <a:ext cx="8899312" cy="537845"/>
          </a:xfrm>
          <a:prstGeom prst="rect">
            <a:avLst/>
          </a:prstGeom>
        </p:spPr>
        <p:txBody>
          <a:bodyPr anchor="t" rtlCol="false" tIns="0" lIns="0" bIns="0" rIns="0">
            <a:spAutoFit/>
          </a:bodyPr>
          <a:lstStyle/>
          <a:p>
            <a:pPr algn="ctr">
              <a:lnSpc>
                <a:spcPts val="4480"/>
              </a:lnSpc>
            </a:pPr>
            <a:r>
              <a:rPr lang="en-US" sz="3200">
                <a:solidFill>
                  <a:srgbClr val="000000"/>
                </a:solidFill>
                <a:latin typeface="Nunito Bold"/>
              </a:rPr>
              <a:t>Total Variation Regularization to be minimized</a:t>
            </a:r>
          </a:p>
        </p:txBody>
      </p:sp>
      <p:sp>
        <p:nvSpPr>
          <p:cNvPr name="TextBox 25" id="25"/>
          <p:cNvSpPr txBox="true"/>
          <p:nvPr/>
        </p:nvSpPr>
        <p:spPr>
          <a:xfrm rot="0">
            <a:off x="9279519" y="5162681"/>
            <a:ext cx="6197079" cy="587375"/>
          </a:xfrm>
          <a:prstGeom prst="rect">
            <a:avLst/>
          </a:prstGeom>
        </p:spPr>
        <p:txBody>
          <a:bodyPr anchor="t" rtlCol="false" tIns="0" lIns="0" bIns="0" rIns="0">
            <a:spAutoFit/>
          </a:bodyPr>
          <a:lstStyle/>
          <a:p>
            <a:pPr algn="ctr">
              <a:lnSpc>
                <a:spcPts val="4899"/>
              </a:lnSpc>
            </a:pPr>
            <a:r>
              <a:rPr lang="en-US" sz="3499">
                <a:solidFill>
                  <a:srgbClr val="000000"/>
                </a:solidFill>
                <a:latin typeface="Nunito Bold"/>
              </a:rPr>
              <a:t>shrinkage operator</a:t>
            </a:r>
          </a:p>
        </p:txBody>
      </p:sp>
      <p:sp>
        <p:nvSpPr>
          <p:cNvPr name="TextBox 26" id="26"/>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
        <p:nvSpPr>
          <p:cNvPr name="TextBox 27" id="27"/>
          <p:cNvSpPr txBox="true"/>
          <p:nvPr/>
        </p:nvSpPr>
        <p:spPr>
          <a:xfrm rot="0">
            <a:off x="7090530" y="8546699"/>
            <a:ext cx="10575057" cy="257175"/>
          </a:xfrm>
          <a:prstGeom prst="rect">
            <a:avLst/>
          </a:prstGeom>
        </p:spPr>
        <p:txBody>
          <a:bodyPr anchor="t" rtlCol="false" tIns="0" lIns="0" bIns="0" rIns="0">
            <a:spAutoFit/>
          </a:bodyPr>
          <a:lstStyle/>
          <a:p>
            <a:pPr algn="ctr">
              <a:lnSpc>
                <a:spcPts val="2100"/>
              </a:lnSpc>
              <a:spcBef>
                <a:spcPct val="0"/>
              </a:spcBef>
            </a:pPr>
            <a:r>
              <a:rPr lang="en-US" sz="1500">
                <a:solidFill>
                  <a:srgbClr val="333333"/>
                </a:solidFill>
                <a:latin typeface="Nunito"/>
              </a:rPr>
              <a:t>P. Getreuer, “Total Variation Inpainting using Split Bregman,” Image Processing On Line, 2012. DOI: 10.5201/ipol.2012.g-tvi.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662" y="0"/>
            <a:ext cx="20507325" cy="10287000"/>
            <a:chOff x="0" y="0"/>
            <a:chExt cx="27343100" cy="13716000"/>
          </a:xfrm>
        </p:grpSpPr>
        <p:sp>
          <p:nvSpPr>
            <p:cNvPr name="Freeform 4" id="4"/>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1028700" y="1505943"/>
            <a:ext cx="16230600" cy="6526651"/>
            <a:chOff x="0" y="0"/>
            <a:chExt cx="4274726" cy="1718953"/>
          </a:xfrm>
        </p:grpSpPr>
        <p:sp>
          <p:nvSpPr>
            <p:cNvPr name="Freeform 7" id="7"/>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8" id="8"/>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139012" y="687305"/>
            <a:ext cx="8009976" cy="1730229"/>
            <a:chOff x="0" y="0"/>
            <a:chExt cx="2109623" cy="455698"/>
          </a:xfrm>
        </p:grpSpPr>
        <p:sp>
          <p:nvSpPr>
            <p:cNvPr name="Freeform 10" id="10"/>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1" id="11"/>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424211" y="89535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8158462" y="2560760"/>
            <a:ext cx="6973669" cy="1208769"/>
          </a:xfrm>
          <a:custGeom>
            <a:avLst/>
            <a:gdLst/>
            <a:ahLst/>
            <a:cxnLst/>
            <a:rect r="r" b="b" t="t" l="l"/>
            <a:pathLst>
              <a:path h="1208769" w="6973669">
                <a:moveTo>
                  <a:pt x="0" y="0"/>
                </a:moveTo>
                <a:lnTo>
                  <a:pt x="6973670" y="0"/>
                </a:lnTo>
                <a:lnTo>
                  <a:pt x="6973670" y="1208769"/>
                </a:lnTo>
                <a:lnTo>
                  <a:pt x="0" y="1208769"/>
                </a:lnTo>
                <a:lnTo>
                  <a:pt x="0" y="0"/>
                </a:lnTo>
                <a:close/>
              </a:path>
            </a:pathLst>
          </a:custGeom>
          <a:blipFill>
            <a:blip r:embed="rId8"/>
            <a:stretch>
              <a:fillRect l="0" t="0" r="0" b="0"/>
            </a:stretch>
          </a:blipFill>
        </p:spPr>
      </p:sp>
      <p:sp>
        <p:nvSpPr>
          <p:cNvPr name="Freeform 17" id="17"/>
          <p:cNvSpPr/>
          <p:nvPr/>
        </p:nvSpPr>
        <p:spPr>
          <a:xfrm flipH="false" flipV="false" rot="0">
            <a:off x="3326766" y="4047312"/>
            <a:ext cx="11805366" cy="2889533"/>
          </a:xfrm>
          <a:custGeom>
            <a:avLst/>
            <a:gdLst/>
            <a:ahLst/>
            <a:cxnLst/>
            <a:rect r="r" b="b" t="t" l="l"/>
            <a:pathLst>
              <a:path h="2889533" w="11805366">
                <a:moveTo>
                  <a:pt x="0" y="0"/>
                </a:moveTo>
                <a:lnTo>
                  <a:pt x="11805366" y="0"/>
                </a:lnTo>
                <a:lnTo>
                  <a:pt x="11805366" y="2889533"/>
                </a:lnTo>
                <a:lnTo>
                  <a:pt x="0" y="2889533"/>
                </a:lnTo>
                <a:lnTo>
                  <a:pt x="0" y="0"/>
                </a:lnTo>
                <a:close/>
              </a:path>
            </a:pathLst>
          </a:custGeom>
          <a:blipFill>
            <a:blip r:embed="rId9"/>
            <a:stretch>
              <a:fillRect l="0" t="0" r="0" b="0"/>
            </a:stretch>
          </a:blipFill>
        </p:spPr>
      </p:sp>
      <p:sp>
        <p:nvSpPr>
          <p:cNvPr name="TextBox 18" id="18"/>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SPLIT BREGMAN</a:t>
            </a:r>
          </a:p>
        </p:txBody>
      </p:sp>
      <p:sp>
        <p:nvSpPr>
          <p:cNvPr name="TextBox 19" id="19"/>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0" id="20"/>
          <p:cNvSpPr txBox="true"/>
          <p:nvPr/>
        </p:nvSpPr>
        <p:spPr>
          <a:xfrm rot="0">
            <a:off x="2040473" y="2842882"/>
            <a:ext cx="6197079" cy="587375"/>
          </a:xfrm>
          <a:prstGeom prst="rect">
            <a:avLst/>
          </a:prstGeom>
        </p:spPr>
        <p:txBody>
          <a:bodyPr anchor="t" rtlCol="false" tIns="0" lIns="0" bIns="0" rIns="0">
            <a:spAutoFit/>
          </a:bodyPr>
          <a:lstStyle/>
          <a:p>
            <a:pPr algn="ctr">
              <a:lnSpc>
                <a:spcPts val="4899"/>
              </a:lnSpc>
            </a:pPr>
            <a:r>
              <a:rPr lang="en-US" sz="3499">
                <a:solidFill>
                  <a:srgbClr val="000000"/>
                </a:solidFill>
                <a:latin typeface="Nunito Bold"/>
              </a:rPr>
              <a:t>shrinkage operator</a:t>
            </a:r>
          </a:p>
        </p:txBody>
      </p:sp>
      <p:sp>
        <p:nvSpPr>
          <p:cNvPr name="TextBox 21" id="21"/>
          <p:cNvSpPr txBox="true"/>
          <p:nvPr/>
        </p:nvSpPr>
        <p:spPr>
          <a:xfrm rot="0">
            <a:off x="12831267" y="6908270"/>
            <a:ext cx="4269503" cy="224154"/>
          </a:xfrm>
          <a:prstGeom prst="rect">
            <a:avLst/>
          </a:prstGeom>
        </p:spPr>
        <p:txBody>
          <a:bodyPr anchor="t" rtlCol="false" tIns="0" lIns="0" bIns="0" rIns="0">
            <a:spAutoFit/>
          </a:bodyPr>
          <a:lstStyle/>
          <a:p>
            <a:pPr algn="ctr">
              <a:lnSpc>
                <a:spcPts val="1820"/>
              </a:lnSpc>
            </a:pPr>
            <a:r>
              <a:rPr lang="en-US" sz="1300">
                <a:solidFill>
                  <a:srgbClr val="333333"/>
                </a:solidFill>
                <a:latin typeface="Nunito"/>
              </a:rPr>
              <a:t>credit: Bin Hu, Nonsmooth Convex Optimization, 2018</a:t>
            </a:r>
          </a:p>
        </p:txBody>
      </p:sp>
      <p:sp>
        <p:nvSpPr>
          <p:cNvPr name="TextBox 22" id="22"/>
          <p:cNvSpPr txBox="true"/>
          <p:nvPr/>
        </p:nvSpPr>
        <p:spPr>
          <a:xfrm rot="0">
            <a:off x="3714532" y="7111134"/>
            <a:ext cx="302128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unito"/>
              </a:rPr>
              <a:t>y ≥ µα</a:t>
            </a:r>
          </a:p>
        </p:txBody>
      </p:sp>
      <p:sp>
        <p:nvSpPr>
          <p:cNvPr name="TextBox 23" id="23"/>
          <p:cNvSpPr txBox="true"/>
          <p:nvPr/>
        </p:nvSpPr>
        <p:spPr>
          <a:xfrm rot="0">
            <a:off x="7718809" y="7111134"/>
            <a:ext cx="302128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unito"/>
              </a:rPr>
              <a:t>- µα &lt; y &lt; µα</a:t>
            </a:r>
          </a:p>
        </p:txBody>
      </p:sp>
      <p:sp>
        <p:nvSpPr>
          <p:cNvPr name="TextBox 24" id="24"/>
          <p:cNvSpPr txBox="true"/>
          <p:nvPr/>
        </p:nvSpPr>
        <p:spPr>
          <a:xfrm rot="0">
            <a:off x="11790748" y="7111134"/>
            <a:ext cx="302128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Nunito"/>
              </a:rPr>
              <a:t>y ≤ µα</a:t>
            </a:r>
          </a:p>
        </p:txBody>
      </p:sp>
      <p:sp>
        <p:nvSpPr>
          <p:cNvPr name="TextBox 25" id="25"/>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662" y="0"/>
            <a:ext cx="20507325" cy="10287000"/>
            <a:chOff x="0" y="0"/>
            <a:chExt cx="27343100" cy="13716000"/>
          </a:xfrm>
        </p:grpSpPr>
        <p:sp>
          <p:nvSpPr>
            <p:cNvPr name="Freeform 4" id="4"/>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1028700" y="1505943"/>
            <a:ext cx="16230600" cy="6526651"/>
            <a:chOff x="0" y="0"/>
            <a:chExt cx="4274726" cy="1718953"/>
          </a:xfrm>
        </p:grpSpPr>
        <p:sp>
          <p:nvSpPr>
            <p:cNvPr name="Freeform 7" id="7"/>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8" id="8"/>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139012" y="687305"/>
            <a:ext cx="8009976" cy="1730229"/>
            <a:chOff x="0" y="0"/>
            <a:chExt cx="2109623" cy="455698"/>
          </a:xfrm>
        </p:grpSpPr>
        <p:sp>
          <p:nvSpPr>
            <p:cNvPr name="Freeform 10" id="10"/>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1" id="11"/>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424211" y="89535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2326700" y="3336574"/>
            <a:ext cx="8343774" cy="1105372"/>
          </a:xfrm>
          <a:custGeom>
            <a:avLst/>
            <a:gdLst/>
            <a:ahLst/>
            <a:cxnLst/>
            <a:rect r="r" b="b" t="t" l="l"/>
            <a:pathLst>
              <a:path h="1105372" w="8343774">
                <a:moveTo>
                  <a:pt x="0" y="0"/>
                </a:moveTo>
                <a:lnTo>
                  <a:pt x="8343774" y="0"/>
                </a:lnTo>
                <a:lnTo>
                  <a:pt x="8343774" y="1105371"/>
                </a:lnTo>
                <a:lnTo>
                  <a:pt x="0" y="1105371"/>
                </a:lnTo>
                <a:lnTo>
                  <a:pt x="0" y="0"/>
                </a:lnTo>
                <a:close/>
              </a:path>
            </a:pathLst>
          </a:custGeom>
          <a:blipFill>
            <a:blip r:embed="rId8"/>
            <a:stretch>
              <a:fillRect l="0" t="0" r="0" b="0"/>
            </a:stretch>
          </a:blipFill>
        </p:spPr>
      </p:sp>
      <p:sp>
        <p:nvSpPr>
          <p:cNvPr name="Freeform 17" id="17"/>
          <p:cNvSpPr/>
          <p:nvPr/>
        </p:nvSpPr>
        <p:spPr>
          <a:xfrm flipH="false" flipV="false" rot="0">
            <a:off x="2326700" y="4616117"/>
            <a:ext cx="8343774" cy="1038495"/>
          </a:xfrm>
          <a:custGeom>
            <a:avLst/>
            <a:gdLst/>
            <a:ahLst/>
            <a:cxnLst/>
            <a:rect r="r" b="b" t="t" l="l"/>
            <a:pathLst>
              <a:path h="1038495" w="8343774">
                <a:moveTo>
                  <a:pt x="0" y="0"/>
                </a:moveTo>
                <a:lnTo>
                  <a:pt x="8343774" y="0"/>
                </a:lnTo>
                <a:lnTo>
                  <a:pt x="8343774" y="1038495"/>
                </a:lnTo>
                <a:lnTo>
                  <a:pt x="0" y="1038495"/>
                </a:lnTo>
                <a:lnTo>
                  <a:pt x="0" y="0"/>
                </a:lnTo>
                <a:close/>
              </a:path>
            </a:pathLst>
          </a:custGeom>
          <a:blipFill>
            <a:blip r:embed="rId9"/>
            <a:stretch>
              <a:fillRect l="0" t="0" r="0" b="0"/>
            </a:stretch>
          </a:blipFill>
        </p:spPr>
      </p:sp>
      <p:sp>
        <p:nvSpPr>
          <p:cNvPr name="Freeform 18" id="18"/>
          <p:cNvSpPr/>
          <p:nvPr/>
        </p:nvSpPr>
        <p:spPr>
          <a:xfrm flipH="false" flipV="false" rot="0">
            <a:off x="2326700" y="6443050"/>
            <a:ext cx="8094482" cy="1122007"/>
          </a:xfrm>
          <a:custGeom>
            <a:avLst/>
            <a:gdLst/>
            <a:ahLst/>
            <a:cxnLst/>
            <a:rect r="r" b="b" t="t" l="l"/>
            <a:pathLst>
              <a:path h="1122007" w="8094482">
                <a:moveTo>
                  <a:pt x="0" y="0"/>
                </a:moveTo>
                <a:lnTo>
                  <a:pt x="8094482" y="0"/>
                </a:lnTo>
                <a:lnTo>
                  <a:pt x="8094482" y="1122008"/>
                </a:lnTo>
                <a:lnTo>
                  <a:pt x="0" y="1122008"/>
                </a:lnTo>
                <a:lnTo>
                  <a:pt x="0" y="0"/>
                </a:lnTo>
                <a:close/>
              </a:path>
            </a:pathLst>
          </a:custGeom>
          <a:blipFill>
            <a:blip r:embed="rId10"/>
            <a:stretch>
              <a:fillRect l="0" t="0" r="0" b="0"/>
            </a:stretch>
          </a:blipFill>
        </p:spPr>
      </p:sp>
      <p:sp>
        <p:nvSpPr>
          <p:cNvPr name="TextBox 19" id="19"/>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SPLIT BREGMAN</a:t>
            </a:r>
          </a:p>
        </p:txBody>
      </p:sp>
      <p:sp>
        <p:nvSpPr>
          <p:cNvPr name="TextBox 20" id="20"/>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1" id="21"/>
          <p:cNvSpPr txBox="true"/>
          <p:nvPr/>
        </p:nvSpPr>
        <p:spPr>
          <a:xfrm rot="0">
            <a:off x="2326700" y="2625374"/>
            <a:ext cx="5929940" cy="587375"/>
          </a:xfrm>
          <a:prstGeom prst="rect">
            <a:avLst/>
          </a:prstGeom>
        </p:spPr>
        <p:txBody>
          <a:bodyPr anchor="t" rtlCol="false" tIns="0" lIns="0" bIns="0" rIns="0">
            <a:spAutoFit/>
          </a:bodyPr>
          <a:lstStyle/>
          <a:p>
            <a:pPr algn="ctr">
              <a:lnSpc>
                <a:spcPts val="4899"/>
              </a:lnSpc>
            </a:pPr>
            <a:r>
              <a:rPr lang="en-US" sz="3499">
                <a:solidFill>
                  <a:srgbClr val="000000"/>
                </a:solidFill>
                <a:latin typeface="Nunito Bold"/>
              </a:rPr>
              <a:t>Bregman iteration method</a:t>
            </a:r>
          </a:p>
        </p:txBody>
      </p:sp>
      <p:sp>
        <p:nvSpPr>
          <p:cNvPr name="TextBox 22" id="22"/>
          <p:cNvSpPr txBox="true"/>
          <p:nvPr/>
        </p:nvSpPr>
        <p:spPr>
          <a:xfrm rot="0">
            <a:off x="2326700" y="5768912"/>
            <a:ext cx="6817300" cy="587375"/>
          </a:xfrm>
          <a:prstGeom prst="rect">
            <a:avLst/>
          </a:prstGeom>
        </p:spPr>
        <p:txBody>
          <a:bodyPr anchor="t" rtlCol="false" tIns="0" lIns="0" bIns="0" rIns="0">
            <a:spAutoFit/>
          </a:bodyPr>
          <a:lstStyle/>
          <a:p>
            <a:pPr algn="ctr">
              <a:lnSpc>
                <a:spcPts val="4899"/>
              </a:lnSpc>
            </a:pPr>
            <a:r>
              <a:rPr lang="en-US" sz="3499">
                <a:solidFill>
                  <a:srgbClr val="000000"/>
                </a:solidFill>
                <a:latin typeface="Nunito Bold"/>
              </a:rPr>
              <a:t>using dual to compute -- faster</a:t>
            </a:r>
          </a:p>
        </p:txBody>
      </p:sp>
      <p:sp>
        <p:nvSpPr>
          <p:cNvPr name="TextBox 23" id="23"/>
          <p:cNvSpPr txBox="true"/>
          <p:nvPr/>
        </p:nvSpPr>
        <p:spPr>
          <a:xfrm rot="0">
            <a:off x="10969338" y="6681791"/>
            <a:ext cx="5004655" cy="587375"/>
          </a:xfrm>
          <a:prstGeom prst="rect">
            <a:avLst/>
          </a:prstGeom>
        </p:spPr>
        <p:txBody>
          <a:bodyPr anchor="t" rtlCol="false" tIns="0" lIns="0" bIns="0" rIns="0">
            <a:spAutoFit/>
          </a:bodyPr>
          <a:lstStyle/>
          <a:p>
            <a:pPr algn="ctr">
              <a:lnSpc>
                <a:spcPts val="4899"/>
              </a:lnSpc>
            </a:pPr>
            <a:r>
              <a:rPr lang="en-US" sz="3499">
                <a:solidFill>
                  <a:srgbClr val="FF3131"/>
                </a:solidFill>
                <a:latin typeface="Nunito Bold"/>
              </a:rPr>
              <a:t>&lt;-- where the b is from!</a:t>
            </a:r>
          </a:p>
        </p:txBody>
      </p:sp>
      <p:sp>
        <p:nvSpPr>
          <p:cNvPr name="TextBox 24" id="24"/>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
        <p:nvSpPr>
          <p:cNvPr name="TextBox 25" id="25"/>
          <p:cNvSpPr txBox="true"/>
          <p:nvPr/>
        </p:nvSpPr>
        <p:spPr>
          <a:xfrm rot="0">
            <a:off x="5291670" y="8492322"/>
            <a:ext cx="12376770" cy="181610"/>
          </a:xfrm>
          <a:prstGeom prst="rect">
            <a:avLst/>
          </a:prstGeom>
        </p:spPr>
        <p:txBody>
          <a:bodyPr anchor="t" rtlCol="false" tIns="0" lIns="0" bIns="0" rIns="0">
            <a:spAutoFit/>
          </a:bodyPr>
          <a:lstStyle/>
          <a:p>
            <a:pPr algn="ctr">
              <a:lnSpc>
                <a:spcPts val="1540"/>
              </a:lnSpc>
              <a:spcBef>
                <a:spcPct val="0"/>
              </a:spcBef>
            </a:pPr>
            <a:r>
              <a:rPr lang="en-US" sz="1100">
                <a:solidFill>
                  <a:srgbClr val="000000"/>
                </a:solidFill>
                <a:latin typeface="Canva Sans"/>
              </a:rPr>
              <a:t>Bregman L. "A Relaxation Method of Finding a Common Point of Convex Sets and its Application to Problems of Optimization". Dokl. Akad. Nauk SSSR, v. 171, No. 5, 1966, p.p. 1019-1022.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662" y="0"/>
            <a:ext cx="20507325" cy="10287000"/>
            <a:chOff x="0" y="0"/>
            <a:chExt cx="27343100" cy="13716000"/>
          </a:xfrm>
        </p:grpSpPr>
        <p:sp>
          <p:nvSpPr>
            <p:cNvPr name="Freeform 4" id="4"/>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1028700" y="1505943"/>
            <a:ext cx="16230600" cy="6526651"/>
            <a:chOff x="0" y="0"/>
            <a:chExt cx="4274726" cy="1718953"/>
          </a:xfrm>
        </p:grpSpPr>
        <p:sp>
          <p:nvSpPr>
            <p:cNvPr name="Freeform 7" id="7"/>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8" id="8"/>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139012" y="687305"/>
            <a:ext cx="8009976" cy="1730229"/>
            <a:chOff x="0" y="0"/>
            <a:chExt cx="2109623" cy="455698"/>
          </a:xfrm>
        </p:grpSpPr>
        <p:sp>
          <p:nvSpPr>
            <p:cNvPr name="Freeform 10" id="10"/>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1" id="11"/>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424211" y="89535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654629" y="3175161"/>
            <a:ext cx="4872125" cy="3936677"/>
          </a:xfrm>
          <a:custGeom>
            <a:avLst/>
            <a:gdLst/>
            <a:ahLst/>
            <a:cxnLst/>
            <a:rect r="r" b="b" t="t" l="l"/>
            <a:pathLst>
              <a:path h="3936677" w="4872125">
                <a:moveTo>
                  <a:pt x="0" y="0"/>
                </a:moveTo>
                <a:lnTo>
                  <a:pt x="4872125" y="0"/>
                </a:lnTo>
                <a:lnTo>
                  <a:pt x="4872125" y="3936678"/>
                </a:lnTo>
                <a:lnTo>
                  <a:pt x="0" y="3936678"/>
                </a:lnTo>
                <a:lnTo>
                  <a:pt x="0" y="0"/>
                </a:lnTo>
                <a:close/>
              </a:path>
            </a:pathLst>
          </a:custGeom>
          <a:blipFill>
            <a:blip r:embed="rId8"/>
            <a:stretch>
              <a:fillRect l="0" t="0" r="0" b="0"/>
            </a:stretch>
          </a:blipFill>
        </p:spPr>
      </p:sp>
      <p:sp>
        <p:nvSpPr>
          <p:cNvPr name="Freeform 17" id="17"/>
          <p:cNvSpPr/>
          <p:nvPr/>
        </p:nvSpPr>
        <p:spPr>
          <a:xfrm flipH="false" flipV="false" rot="0">
            <a:off x="6969724" y="3888737"/>
            <a:ext cx="9311011" cy="1097068"/>
          </a:xfrm>
          <a:custGeom>
            <a:avLst/>
            <a:gdLst/>
            <a:ahLst/>
            <a:cxnLst/>
            <a:rect r="r" b="b" t="t" l="l"/>
            <a:pathLst>
              <a:path h="1097068" w="9311011">
                <a:moveTo>
                  <a:pt x="0" y="0"/>
                </a:moveTo>
                <a:lnTo>
                  <a:pt x="9311011" y="0"/>
                </a:lnTo>
                <a:lnTo>
                  <a:pt x="9311011" y="1097068"/>
                </a:lnTo>
                <a:lnTo>
                  <a:pt x="0" y="1097068"/>
                </a:lnTo>
                <a:lnTo>
                  <a:pt x="0" y="0"/>
                </a:lnTo>
                <a:close/>
              </a:path>
            </a:pathLst>
          </a:custGeom>
          <a:blipFill>
            <a:blip r:embed="rId9"/>
            <a:stretch>
              <a:fillRect l="0" t="0" r="0" b="0"/>
            </a:stretch>
          </a:blipFill>
        </p:spPr>
      </p:sp>
      <p:sp>
        <p:nvSpPr>
          <p:cNvPr name="TextBox 18" id="18"/>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SPLIT BREGMAN</a:t>
            </a:r>
          </a:p>
        </p:txBody>
      </p:sp>
      <p:sp>
        <p:nvSpPr>
          <p:cNvPr name="TextBox 19" id="19"/>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0" id="20"/>
          <p:cNvSpPr txBox="true"/>
          <p:nvPr/>
        </p:nvSpPr>
        <p:spPr>
          <a:xfrm rot="0">
            <a:off x="7076371" y="3118011"/>
            <a:ext cx="3925708" cy="587375"/>
          </a:xfrm>
          <a:prstGeom prst="rect">
            <a:avLst/>
          </a:prstGeom>
        </p:spPr>
        <p:txBody>
          <a:bodyPr anchor="t" rtlCol="false" tIns="0" lIns="0" bIns="0" rIns="0">
            <a:spAutoFit/>
          </a:bodyPr>
          <a:lstStyle/>
          <a:p>
            <a:pPr algn="ctr">
              <a:lnSpc>
                <a:spcPts val="4899"/>
              </a:lnSpc>
            </a:pPr>
            <a:r>
              <a:rPr lang="en-US" sz="3499">
                <a:solidFill>
                  <a:srgbClr val="000000"/>
                </a:solidFill>
                <a:latin typeface="Nunito Bold"/>
              </a:rPr>
              <a:t>Bregman Distance</a:t>
            </a:r>
          </a:p>
        </p:txBody>
      </p:sp>
      <p:sp>
        <p:nvSpPr>
          <p:cNvPr name="Freeform 21" id="21"/>
          <p:cNvSpPr/>
          <p:nvPr/>
        </p:nvSpPr>
        <p:spPr>
          <a:xfrm flipH="false" flipV="false" rot="0">
            <a:off x="6969724" y="5969872"/>
            <a:ext cx="9763800" cy="1216525"/>
          </a:xfrm>
          <a:custGeom>
            <a:avLst/>
            <a:gdLst/>
            <a:ahLst/>
            <a:cxnLst/>
            <a:rect r="r" b="b" t="t" l="l"/>
            <a:pathLst>
              <a:path h="1216525" w="9763800">
                <a:moveTo>
                  <a:pt x="0" y="0"/>
                </a:moveTo>
                <a:lnTo>
                  <a:pt x="9763800" y="0"/>
                </a:lnTo>
                <a:lnTo>
                  <a:pt x="9763800" y="1216526"/>
                </a:lnTo>
                <a:lnTo>
                  <a:pt x="0" y="1216526"/>
                </a:lnTo>
                <a:lnTo>
                  <a:pt x="0" y="0"/>
                </a:lnTo>
                <a:close/>
              </a:path>
            </a:pathLst>
          </a:custGeom>
          <a:blipFill>
            <a:blip r:embed="rId10"/>
            <a:stretch>
              <a:fillRect l="0" t="0" r="0" b="0"/>
            </a:stretch>
          </a:blipFill>
        </p:spPr>
      </p:sp>
      <p:sp>
        <p:nvSpPr>
          <p:cNvPr name="TextBox 22" id="22"/>
          <p:cNvSpPr txBox="true"/>
          <p:nvPr/>
        </p:nvSpPr>
        <p:spPr>
          <a:xfrm rot="0">
            <a:off x="6969724" y="5283456"/>
            <a:ext cx="7236226" cy="587375"/>
          </a:xfrm>
          <a:prstGeom prst="rect">
            <a:avLst/>
          </a:prstGeom>
        </p:spPr>
        <p:txBody>
          <a:bodyPr anchor="t" rtlCol="false" tIns="0" lIns="0" bIns="0" rIns="0">
            <a:spAutoFit/>
          </a:bodyPr>
          <a:lstStyle/>
          <a:p>
            <a:pPr algn="ctr">
              <a:lnSpc>
                <a:spcPts val="4899"/>
              </a:lnSpc>
            </a:pPr>
            <a:r>
              <a:rPr lang="en-US" sz="3499">
                <a:solidFill>
                  <a:srgbClr val="000000"/>
                </a:solidFill>
                <a:latin typeface="Nunito Bold"/>
              </a:rPr>
              <a:t>using Bregman iteration method</a:t>
            </a:r>
          </a:p>
        </p:txBody>
      </p:sp>
      <p:sp>
        <p:nvSpPr>
          <p:cNvPr name="TextBox 23" id="23"/>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
        <p:nvSpPr>
          <p:cNvPr name="TextBox 24" id="24"/>
          <p:cNvSpPr txBox="true"/>
          <p:nvPr/>
        </p:nvSpPr>
        <p:spPr>
          <a:xfrm rot="0">
            <a:off x="7090530" y="8546699"/>
            <a:ext cx="10575057" cy="257175"/>
          </a:xfrm>
          <a:prstGeom prst="rect">
            <a:avLst/>
          </a:prstGeom>
        </p:spPr>
        <p:txBody>
          <a:bodyPr anchor="t" rtlCol="false" tIns="0" lIns="0" bIns="0" rIns="0">
            <a:spAutoFit/>
          </a:bodyPr>
          <a:lstStyle/>
          <a:p>
            <a:pPr algn="ctr">
              <a:lnSpc>
                <a:spcPts val="2100"/>
              </a:lnSpc>
              <a:spcBef>
                <a:spcPct val="0"/>
              </a:spcBef>
            </a:pPr>
            <a:r>
              <a:rPr lang="en-US" sz="1500">
                <a:solidFill>
                  <a:srgbClr val="333333"/>
                </a:solidFill>
                <a:latin typeface="Nunito"/>
              </a:rPr>
              <a:t>P. Getreuer, “Total Variation Inpainting using Split Bregman,” Image Processing On Line, 2012. DOI: 10.5201/ipol.2012.g-tvi.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662" y="0"/>
            <a:ext cx="20507325" cy="10287000"/>
            <a:chOff x="0" y="0"/>
            <a:chExt cx="27343100" cy="13716000"/>
          </a:xfrm>
        </p:grpSpPr>
        <p:sp>
          <p:nvSpPr>
            <p:cNvPr name="Freeform 4" id="4"/>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1028700" y="1505943"/>
            <a:ext cx="16230600" cy="6526651"/>
            <a:chOff x="0" y="0"/>
            <a:chExt cx="4274726" cy="1718953"/>
          </a:xfrm>
        </p:grpSpPr>
        <p:sp>
          <p:nvSpPr>
            <p:cNvPr name="Freeform 7" id="7"/>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8" id="8"/>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139012" y="687305"/>
            <a:ext cx="8009976" cy="1730229"/>
            <a:chOff x="0" y="0"/>
            <a:chExt cx="2109623" cy="455698"/>
          </a:xfrm>
        </p:grpSpPr>
        <p:sp>
          <p:nvSpPr>
            <p:cNvPr name="Freeform 10" id="10"/>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1" id="11"/>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424211" y="89535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5088900" y="2858258"/>
            <a:ext cx="8342197" cy="1439085"/>
          </a:xfrm>
          <a:custGeom>
            <a:avLst/>
            <a:gdLst/>
            <a:ahLst/>
            <a:cxnLst/>
            <a:rect r="r" b="b" t="t" l="l"/>
            <a:pathLst>
              <a:path h="1439085" w="8342197">
                <a:moveTo>
                  <a:pt x="0" y="0"/>
                </a:moveTo>
                <a:lnTo>
                  <a:pt x="8342197" y="0"/>
                </a:lnTo>
                <a:lnTo>
                  <a:pt x="8342197" y="1439085"/>
                </a:lnTo>
                <a:lnTo>
                  <a:pt x="0" y="1439085"/>
                </a:lnTo>
                <a:lnTo>
                  <a:pt x="0" y="0"/>
                </a:lnTo>
                <a:close/>
              </a:path>
            </a:pathLst>
          </a:custGeom>
          <a:blipFill>
            <a:blip r:embed="rId8"/>
            <a:stretch>
              <a:fillRect l="0" t="0" r="0" b="0"/>
            </a:stretch>
          </a:blipFill>
        </p:spPr>
      </p:sp>
      <p:sp>
        <p:nvSpPr>
          <p:cNvPr name="Freeform 17" id="17"/>
          <p:cNvSpPr/>
          <p:nvPr/>
        </p:nvSpPr>
        <p:spPr>
          <a:xfrm flipH="false" flipV="false" rot="0">
            <a:off x="4440869" y="4668818"/>
            <a:ext cx="9638259" cy="1487511"/>
          </a:xfrm>
          <a:custGeom>
            <a:avLst/>
            <a:gdLst/>
            <a:ahLst/>
            <a:cxnLst/>
            <a:rect r="r" b="b" t="t" l="l"/>
            <a:pathLst>
              <a:path h="1487511" w="9638259">
                <a:moveTo>
                  <a:pt x="0" y="0"/>
                </a:moveTo>
                <a:lnTo>
                  <a:pt x="9638259" y="0"/>
                </a:lnTo>
                <a:lnTo>
                  <a:pt x="9638259" y="1487512"/>
                </a:lnTo>
                <a:lnTo>
                  <a:pt x="0" y="1487512"/>
                </a:lnTo>
                <a:lnTo>
                  <a:pt x="0" y="0"/>
                </a:lnTo>
                <a:close/>
              </a:path>
            </a:pathLst>
          </a:custGeom>
          <a:blipFill>
            <a:blip r:embed="rId9"/>
            <a:stretch>
              <a:fillRect l="0" t="0" r="0" b="0"/>
            </a:stretch>
          </a:blipFill>
        </p:spPr>
      </p:sp>
      <p:sp>
        <p:nvSpPr>
          <p:cNvPr name="Freeform 18" id="18"/>
          <p:cNvSpPr/>
          <p:nvPr/>
        </p:nvSpPr>
        <p:spPr>
          <a:xfrm flipH="false" flipV="false" rot="0">
            <a:off x="6933311" y="6527805"/>
            <a:ext cx="4653374" cy="1019559"/>
          </a:xfrm>
          <a:custGeom>
            <a:avLst/>
            <a:gdLst/>
            <a:ahLst/>
            <a:cxnLst/>
            <a:rect r="r" b="b" t="t" l="l"/>
            <a:pathLst>
              <a:path h="1019559" w="4653374">
                <a:moveTo>
                  <a:pt x="0" y="0"/>
                </a:moveTo>
                <a:lnTo>
                  <a:pt x="4653374" y="0"/>
                </a:lnTo>
                <a:lnTo>
                  <a:pt x="4653374" y="1019559"/>
                </a:lnTo>
                <a:lnTo>
                  <a:pt x="0" y="1019559"/>
                </a:lnTo>
                <a:lnTo>
                  <a:pt x="0" y="0"/>
                </a:lnTo>
                <a:close/>
              </a:path>
            </a:pathLst>
          </a:custGeom>
          <a:blipFill>
            <a:blip r:embed="rId10"/>
            <a:stretch>
              <a:fillRect l="0" t="0" r="0" b="0"/>
            </a:stretch>
          </a:blipFill>
        </p:spPr>
      </p:sp>
      <p:sp>
        <p:nvSpPr>
          <p:cNvPr name="TextBox 19" id="19"/>
          <p:cNvSpPr txBox="true"/>
          <p:nvPr/>
        </p:nvSpPr>
        <p:spPr>
          <a:xfrm rot="0">
            <a:off x="4543721" y="904875"/>
            <a:ext cx="9200557" cy="1127571"/>
          </a:xfrm>
          <a:prstGeom prst="rect">
            <a:avLst/>
          </a:prstGeom>
        </p:spPr>
        <p:txBody>
          <a:bodyPr anchor="t" rtlCol="false" tIns="0" lIns="0" bIns="0" rIns="0">
            <a:spAutoFit/>
          </a:bodyPr>
          <a:lstStyle/>
          <a:p>
            <a:pPr algn="ctr">
              <a:lnSpc>
                <a:spcPts val="9250"/>
              </a:lnSpc>
            </a:pPr>
            <a:r>
              <a:rPr lang="en-US" sz="6607" u="sng">
                <a:solidFill>
                  <a:srgbClr val="000000"/>
                </a:solidFill>
                <a:latin typeface="Fredoka Bold"/>
              </a:rPr>
              <a:t>SPLIT</a:t>
            </a:r>
            <a:r>
              <a:rPr lang="en-US" sz="6607">
                <a:solidFill>
                  <a:srgbClr val="000000"/>
                </a:solidFill>
                <a:latin typeface="Fredoka Bold"/>
              </a:rPr>
              <a:t> BREGMAN</a:t>
            </a:r>
          </a:p>
        </p:txBody>
      </p:sp>
      <p:sp>
        <p:nvSpPr>
          <p:cNvPr name="TextBox 20" id="20"/>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1" id="21"/>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662" y="0"/>
            <a:ext cx="20507325" cy="10287000"/>
            <a:chOff x="0" y="0"/>
            <a:chExt cx="27343100" cy="13716000"/>
          </a:xfrm>
        </p:grpSpPr>
        <p:sp>
          <p:nvSpPr>
            <p:cNvPr name="Freeform 4" id="4"/>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1028700" y="1505943"/>
            <a:ext cx="16230600" cy="6526651"/>
            <a:chOff x="0" y="0"/>
            <a:chExt cx="4274726" cy="1718953"/>
          </a:xfrm>
        </p:grpSpPr>
        <p:sp>
          <p:nvSpPr>
            <p:cNvPr name="Freeform 7" id="7"/>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8" id="8"/>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139012" y="687305"/>
            <a:ext cx="8009976" cy="1730229"/>
            <a:chOff x="0" y="0"/>
            <a:chExt cx="2109623" cy="455698"/>
          </a:xfrm>
        </p:grpSpPr>
        <p:sp>
          <p:nvSpPr>
            <p:cNvPr name="Freeform 10" id="10"/>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1" id="11"/>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424211" y="89535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2760060" y="3447440"/>
            <a:ext cx="12767880" cy="2643656"/>
          </a:xfrm>
          <a:custGeom>
            <a:avLst/>
            <a:gdLst/>
            <a:ahLst/>
            <a:cxnLst/>
            <a:rect r="r" b="b" t="t" l="l"/>
            <a:pathLst>
              <a:path h="2643656" w="12767880">
                <a:moveTo>
                  <a:pt x="0" y="0"/>
                </a:moveTo>
                <a:lnTo>
                  <a:pt x="12767880" y="0"/>
                </a:lnTo>
                <a:lnTo>
                  <a:pt x="12767880" y="2643656"/>
                </a:lnTo>
                <a:lnTo>
                  <a:pt x="0" y="2643656"/>
                </a:lnTo>
                <a:lnTo>
                  <a:pt x="0" y="0"/>
                </a:lnTo>
                <a:close/>
              </a:path>
            </a:pathLst>
          </a:custGeom>
          <a:blipFill>
            <a:blip r:embed="rId8"/>
            <a:stretch>
              <a:fillRect l="0" t="0" r="0" b="0"/>
            </a:stretch>
          </a:blipFill>
        </p:spPr>
      </p:sp>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SPLIT BREGMAN</a:t>
            </a:r>
          </a:p>
        </p:txBody>
      </p:sp>
      <p:sp>
        <p:nvSpPr>
          <p:cNvPr name="TextBox 18" id="18"/>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9" id="19"/>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662" y="0"/>
            <a:ext cx="20507325" cy="10287000"/>
            <a:chOff x="0" y="0"/>
            <a:chExt cx="27343100" cy="13716000"/>
          </a:xfrm>
        </p:grpSpPr>
        <p:sp>
          <p:nvSpPr>
            <p:cNvPr name="Freeform 4" id="4"/>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1028700" y="1505943"/>
            <a:ext cx="16230600" cy="6526651"/>
            <a:chOff x="0" y="0"/>
            <a:chExt cx="4274726" cy="1718953"/>
          </a:xfrm>
        </p:grpSpPr>
        <p:sp>
          <p:nvSpPr>
            <p:cNvPr name="Freeform 7" id="7"/>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8" id="8"/>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139012" y="687305"/>
            <a:ext cx="8009976" cy="1730229"/>
            <a:chOff x="0" y="0"/>
            <a:chExt cx="2109623" cy="455698"/>
          </a:xfrm>
        </p:grpSpPr>
        <p:sp>
          <p:nvSpPr>
            <p:cNvPr name="Freeform 10" id="10"/>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1" id="11"/>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424211" y="89535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2801465" y="2718393"/>
            <a:ext cx="5616038" cy="4850214"/>
          </a:xfrm>
          <a:custGeom>
            <a:avLst/>
            <a:gdLst/>
            <a:ahLst/>
            <a:cxnLst/>
            <a:rect r="r" b="b" t="t" l="l"/>
            <a:pathLst>
              <a:path h="4850214" w="5616038">
                <a:moveTo>
                  <a:pt x="0" y="0"/>
                </a:moveTo>
                <a:lnTo>
                  <a:pt x="5616037" y="0"/>
                </a:lnTo>
                <a:lnTo>
                  <a:pt x="5616037" y="4850214"/>
                </a:lnTo>
                <a:lnTo>
                  <a:pt x="0" y="4850214"/>
                </a:lnTo>
                <a:lnTo>
                  <a:pt x="0" y="0"/>
                </a:lnTo>
                <a:close/>
              </a:path>
            </a:pathLst>
          </a:custGeom>
          <a:blipFill>
            <a:blip r:embed="rId8"/>
            <a:stretch>
              <a:fillRect l="0" t="0" r="0" b="0"/>
            </a:stretch>
          </a:blipFill>
        </p:spPr>
      </p:sp>
      <p:sp>
        <p:nvSpPr>
          <p:cNvPr name="Freeform 17" id="17"/>
          <p:cNvSpPr/>
          <p:nvPr/>
        </p:nvSpPr>
        <p:spPr>
          <a:xfrm flipH="false" flipV="false" rot="0">
            <a:off x="9213955" y="3291525"/>
            <a:ext cx="6328206" cy="3703950"/>
          </a:xfrm>
          <a:custGeom>
            <a:avLst/>
            <a:gdLst/>
            <a:ahLst/>
            <a:cxnLst/>
            <a:rect r="r" b="b" t="t" l="l"/>
            <a:pathLst>
              <a:path h="3703950" w="6328206">
                <a:moveTo>
                  <a:pt x="0" y="0"/>
                </a:moveTo>
                <a:lnTo>
                  <a:pt x="6328206" y="0"/>
                </a:lnTo>
                <a:lnTo>
                  <a:pt x="6328206" y="3703950"/>
                </a:lnTo>
                <a:lnTo>
                  <a:pt x="0" y="3703950"/>
                </a:lnTo>
                <a:lnTo>
                  <a:pt x="0" y="0"/>
                </a:lnTo>
                <a:close/>
              </a:path>
            </a:pathLst>
          </a:custGeom>
          <a:blipFill>
            <a:blip r:embed="rId9"/>
            <a:stretch>
              <a:fillRect l="0" t="0" r="0" b="0"/>
            </a:stretch>
          </a:blipFill>
        </p:spPr>
      </p:sp>
      <p:sp>
        <p:nvSpPr>
          <p:cNvPr name="TextBox 18" id="18"/>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SPLIT BREGMAN</a:t>
            </a:r>
          </a:p>
        </p:txBody>
      </p:sp>
      <p:sp>
        <p:nvSpPr>
          <p:cNvPr name="TextBox 19" id="19"/>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0" id="20"/>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
        <p:nvSpPr>
          <p:cNvPr name="TextBox 21" id="21"/>
          <p:cNvSpPr txBox="true"/>
          <p:nvPr/>
        </p:nvSpPr>
        <p:spPr>
          <a:xfrm rot="0">
            <a:off x="7090530" y="8546699"/>
            <a:ext cx="10575057" cy="257175"/>
          </a:xfrm>
          <a:prstGeom prst="rect">
            <a:avLst/>
          </a:prstGeom>
        </p:spPr>
        <p:txBody>
          <a:bodyPr anchor="t" rtlCol="false" tIns="0" lIns="0" bIns="0" rIns="0">
            <a:spAutoFit/>
          </a:bodyPr>
          <a:lstStyle/>
          <a:p>
            <a:pPr algn="ctr">
              <a:lnSpc>
                <a:spcPts val="2100"/>
              </a:lnSpc>
              <a:spcBef>
                <a:spcPct val="0"/>
              </a:spcBef>
            </a:pPr>
            <a:r>
              <a:rPr lang="en-US" sz="1500">
                <a:solidFill>
                  <a:srgbClr val="333333"/>
                </a:solidFill>
                <a:latin typeface="Nunito"/>
              </a:rPr>
              <a:t>P. Getreuer, “Total Variation Inpainting using Split Bregman,” Image Processing On Line, 2012. DOI: 10.5201/ipol.2012.g-tvi.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321366" y="2747840"/>
            <a:ext cx="17761890" cy="5706929"/>
            <a:chOff x="0" y="0"/>
            <a:chExt cx="4678029" cy="1503059"/>
          </a:xfrm>
        </p:grpSpPr>
        <p:sp>
          <p:nvSpPr>
            <p:cNvPr name="Freeform 6" id="6"/>
            <p:cNvSpPr/>
            <p:nvPr/>
          </p:nvSpPr>
          <p:spPr>
            <a:xfrm flipH="false" flipV="false" rot="0">
              <a:off x="0" y="0"/>
              <a:ext cx="4678029" cy="1503060"/>
            </a:xfrm>
            <a:custGeom>
              <a:avLst/>
              <a:gdLst/>
              <a:ahLst/>
              <a:cxnLst/>
              <a:rect r="r" b="b" t="t" l="l"/>
              <a:pathLst>
                <a:path h="1503060" w="4678029">
                  <a:moveTo>
                    <a:pt x="0" y="0"/>
                  </a:moveTo>
                  <a:lnTo>
                    <a:pt x="4678029" y="0"/>
                  </a:lnTo>
                  <a:lnTo>
                    <a:pt x="4678029" y="1503060"/>
                  </a:lnTo>
                  <a:lnTo>
                    <a:pt x="0" y="1503060"/>
                  </a:lnTo>
                  <a:close/>
                </a:path>
              </a:pathLst>
            </a:custGeom>
            <a:solidFill>
              <a:srgbClr val="F1F2F2"/>
            </a:solidFill>
          </p:spPr>
        </p:sp>
        <p:sp>
          <p:nvSpPr>
            <p:cNvPr name="TextBox 7" id="7"/>
            <p:cNvSpPr txBox="true"/>
            <p:nvPr/>
          </p:nvSpPr>
          <p:spPr>
            <a:xfrm>
              <a:off x="0" y="-38100"/>
              <a:ext cx="4678029" cy="154115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V="true">
            <a:off x="3396900" y="2815112"/>
            <a:ext cx="19050" cy="2128788"/>
          </a:xfrm>
          <a:prstGeom prst="line">
            <a:avLst/>
          </a:prstGeom>
          <a:ln cap="flat" w="133350">
            <a:solidFill>
              <a:srgbClr val="DDDEDE"/>
            </a:solidFill>
            <a:prstDash val="solid"/>
            <a:headEnd type="none" len="sm" w="sm"/>
            <a:tailEnd type="none" len="sm" w="sm"/>
          </a:ln>
        </p:spPr>
      </p:sp>
      <p:sp>
        <p:nvSpPr>
          <p:cNvPr name="Freeform 13" id="13"/>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3645708" y="4213638"/>
            <a:ext cx="7549575" cy="1540287"/>
          </a:xfrm>
          <a:custGeom>
            <a:avLst/>
            <a:gdLst/>
            <a:ahLst/>
            <a:cxnLst/>
            <a:rect r="r" b="b" t="t" l="l"/>
            <a:pathLst>
              <a:path h="1540287" w="7549575">
                <a:moveTo>
                  <a:pt x="0" y="0"/>
                </a:moveTo>
                <a:lnTo>
                  <a:pt x="7549575" y="0"/>
                </a:lnTo>
                <a:lnTo>
                  <a:pt x="7549575" y="1540287"/>
                </a:lnTo>
                <a:lnTo>
                  <a:pt x="0" y="1540287"/>
                </a:lnTo>
                <a:lnTo>
                  <a:pt x="0" y="0"/>
                </a:lnTo>
                <a:close/>
              </a:path>
            </a:pathLst>
          </a:custGeom>
          <a:blipFill>
            <a:blip r:embed="rId7"/>
            <a:stretch>
              <a:fillRect l="0" t="0" r="0" b="0"/>
            </a:stretch>
          </a:blipFill>
        </p:spPr>
      </p:sp>
      <p:sp>
        <p:nvSpPr>
          <p:cNvPr name="Freeform 15" id="15"/>
          <p:cNvSpPr/>
          <p:nvPr/>
        </p:nvSpPr>
        <p:spPr>
          <a:xfrm flipH="false" flipV="false" rot="0">
            <a:off x="10895619" y="4232219"/>
            <a:ext cx="6886285" cy="1503126"/>
          </a:xfrm>
          <a:custGeom>
            <a:avLst/>
            <a:gdLst/>
            <a:ahLst/>
            <a:cxnLst/>
            <a:rect r="r" b="b" t="t" l="l"/>
            <a:pathLst>
              <a:path h="1503126" w="6886285">
                <a:moveTo>
                  <a:pt x="0" y="0"/>
                </a:moveTo>
                <a:lnTo>
                  <a:pt x="6886285" y="0"/>
                </a:lnTo>
                <a:lnTo>
                  <a:pt x="6886285" y="1503126"/>
                </a:lnTo>
                <a:lnTo>
                  <a:pt x="0" y="1503126"/>
                </a:lnTo>
                <a:lnTo>
                  <a:pt x="0" y="0"/>
                </a:lnTo>
                <a:close/>
              </a:path>
            </a:pathLst>
          </a:custGeom>
          <a:blipFill>
            <a:blip r:embed="rId8"/>
            <a:stretch>
              <a:fillRect l="0" t="0" r="-6518" b="-602"/>
            </a:stretch>
          </a:blipFill>
        </p:spPr>
      </p:sp>
      <p:sp>
        <p:nvSpPr>
          <p:cNvPr name="TextBox 16" id="16"/>
          <p:cNvSpPr txBox="true"/>
          <p:nvPr/>
        </p:nvSpPr>
        <p:spPr>
          <a:xfrm rot="0">
            <a:off x="3645708" y="5793520"/>
            <a:ext cx="11113205" cy="1206500"/>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 Find a pair (u, Γ) minimising:</a:t>
            </a:r>
          </a:p>
          <a:p>
            <a:pPr algn="l">
              <a:lnSpc>
                <a:spcPts val="4899"/>
              </a:lnSpc>
            </a:pPr>
          </a:p>
        </p:txBody>
      </p:sp>
      <p:sp>
        <p:nvSpPr>
          <p:cNvPr name="TextBox 17" id="17"/>
          <p:cNvSpPr txBox="true"/>
          <p:nvPr/>
        </p:nvSpPr>
        <p:spPr>
          <a:xfrm rot="0">
            <a:off x="666750" y="3075433"/>
            <a:ext cx="4156254" cy="1313180"/>
          </a:xfrm>
          <a:prstGeom prst="rect">
            <a:avLst/>
          </a:prstGeom>
        </p:spPr>
        <p:txBody>
          <a:bodyPr anchor="t" rtlCol="false" tIns="0" lIns="0" bIns="0" rIns="0">
            <a:spAutoFit/>
          </a:bodyPr>
          <a:lstStyle/>
          <a:p>
            <a:pPr algn="l">
              <a:lnSpc>
                <a:spcPts val="5320"/>
              </a:lnSpc>
            </a:pPr>
            <a:r>
              <a:rPr lang="en-US" sz="3800">
                <a:solidFill>
                  <a:srgbClr val="000000"/>
                </a:solidFill>
                <a:latin typeface="Fredoka"/>
              </a:rPr>
              <a:t>ENERGY FUNCTION</a:t>
            </a:r>
          </a:p>
        </p:txBody>
      </p:sp>
      <p:sp>
        <p:nvSpPr>
          <p:cNvPr name="TextBox 18" id="18"/>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MUMFORD-SHAH </a:t>
            </a:r>
          </a:p>
        </p:txBody>
      </p:sp>
      <p:sp>
        <p:nvSpPr>
          <p:cNvPr name="TextBox 19" id="19"/>
          <p:cNvSpPr txBox="true"/>
          <p:nvPr/>
        </p:nvSpPr>
        <p:spPr>
          <a:xfrm rot="0">
            <a:off x="13944599" y="4076723"/>
            <a:ext cx="4016496" cy="587375"/>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object-edge model</a:t>
            </a:r>
          </a:p>
        </p:txBody>
      </p:sp>
      <p:grpSp>
        <p:nvGrpSpPr>
          <p:cNvPr name="Group 20" id="20"/>
          <p:cNvGrpSpPr/>
          <p:nvPr/>
        </p:nvGrpSpPr>
        <p:grpSpPr>
          <a:xfrm rot="0">
            <a:off x="-424211" y="8953500"/>
            <a:ext cx="19974273" cy="1861295"/>
            <a:chOff x="0" y="0"/>
            <a:chExt cx="5260714" cy="490218"/>
          </a:xfrm>
        </p:grpSpPr>
        <p:sp>
          <p:nvSpPr>
            <p:cNvPr name="Freeform 21" id="2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22" id="2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4" id="24"/>
          <p:cNvSpPr txBox="true"/>
          <p:nvPr/>
        </p:nvSpPr>
        <p:spPr>
          <a:xfrm rot="0">
            <a:off x="3685027" y="2808363"/>
            <a:ext cx="14577358" cy="6778625"/>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Approximate image u by a piecewise smooth function u^0 as the solution to the variational problem</a:t>
            </a:r>
          </a:p>
          <a:p>
            <a:pPr algn="l">
              <a:lnSpc>
                <a:spcPts val="4899"/>
              </a:lnSpc>
            </a:pPr>
          </a:p>
          <a:p>
            <a:pPr algn="l">
              <a:lnSpc>
                <a:spcPts val="4899"/>
              </a:lnSpc>
            </a:pPr>
          </a:p>
          <a:p>
            <a:pPr algn="l">
              <a:lnSpc>
                <a:spcPts val="4899"/>
              </a:lnSpc>
            </a:pPr>
          </a:p>
          <a:p>
            <a:pPr algn="l">
              <a:lnSpc>
                <a:spcPts val="4899"/>
              </a:lnSpc>
            </a:pPr>
          </a:p>
          <a:p>
            <a:pPr algn="l">
              <a:lnSpc>
                <a:spcPts val="4899"/>
              </a:lnSpc>
            </a:pPr>
          </a:p>
          <a:p>
            <a:pPr algn="l">
              <a:lnSpc>
                <a:spcPts val="4899"/>
              </a:lnSpc>
            </a:pPr>
          </a:p>
          <a:p>
            <a:pPr algn="l">
              <a:lnSpc>
                <a:spcPts val="4899"/>
              </a:lnSpc>
            </a:pPr>
          </a:p>
          <a:p>
            <a:pPr algn="l">
              <a:lnSpc>
                <a:spcPts val="4899"/>
              </a:lnSpc>
            </a:pPr>
            <a:r>
              <a:rPr lang="en-US" sz="3499">
                <a:solidFill>
                  <a:srgbClr val="000000"/>
                </a:solidFill>
                <a:latin typeface="Nunito"/>
              </a:rPr>
              <a:t>H is one-dimensional Hausdorff measure of Γ, or simply length</a:t>
            </a:r>
          </a:p>
          <a:p>
            <a:pPr algn="l">
              <a:lnSpc>
                <a:spcPts val="4899"/>
              </a:lnSpc>
            </a:pPr>
          </a:p>
        </p:txBody>
      </p:sp>
      <p:grpSp>
        <p:nvGrpSpPr>
          <p:cNvPr name="Group 25" id="25"/>
          <p:cNvGrpSpPr/>
          <p:nvPr/>
        </p:nvGrpSpPr>
        <p:grpSpPr>
          <a:xfrm rot="0">
            <a:off x="3685027" y="6432763"/>
            <a:ext cx="14970279" cy="1681417"/>
            <a:chOff x="0" y="0"/>
            <a:chExt cx="19960372" cy="2241889"/>
          </a:xfrm>
        </p:grpSpPr>
        <p:sp>
          <p:nvSpPr>
            <p:cNvPr name="Freeform 26" id="26"/>
            <p:cNvSpPr/>
            <p:nvPr/>
          </p:nvSpPr>
          <p:spPr>
            <a:xfrm flipH="false" flipV="false" rot="0">
              <a:off x="0" y="0"/>
              <a:ext cx="18848261" cy="2106150"/>
            </a:xfrm>
            <a:custGeom>
              <a:avLst/>
              <a:gdLst/>
              <a:ahLst/>
              <a:cxnLst/>
              <a:rect r="r" b="b" t="t" l="l"/>
              <a:pathLst>
                <a:path h="2106150" w="18848261">
                  <a:moveTo>
                    <a:pt x="0" y="0"/>
                  </a:moveTo>
                  <a:lnTo>
                    <a:pt x="18848261" y="0"/>
                  </a:lnTo>
                  <a:lnTo>
                    <a:pt x="18848261" y="2106150"/>
                  </a:lnTo>
                  <a:lnTo>
                    <a:pt x="0" y="2106150"/>
                  </a:lnTo>
                  <a:lnTo>
                    <a:pt x="0" y="0"/>
                  </a:lnTo>
                  <a:close/>
                </a:path>
              </a:pathLst>
            </a:custGeom>
            <a:blipFill>
              <a:blip r:embed="rId9"/>
              <a:stretch>
                <a:fillRect l="0" t="0" r="0" b="0"/>
              </a:stretch>
            </a:blipFill>
          </p:spPr>
        </p:sp>
        <p:sp>
          <p:nvSpPr>
            <p:cNvPr name="TextBox 27" id="27"/>
            <p:cNvSpPr txBox="true"/>
            <p:nvPr/>
          </p:nvSpPr>
          <p:spPr>
            <a:xfrm rot="0">
              <a:off x="6515246" y="1477772"/>
              <a:ext cx="3550853" cy="764117"/>
            </a:xfrm>
            <a:prstGeom prst="rect">
              <a:avLst/>
            </a:prstGeom>
          </p:spPr>
          <p:txBody>
            <a:bodyPr anchor="t" rtlCol="false" tIns="0" lIns="0" bIns="0" rIns="0">
              <a:spAutoFit/>
            </a:bodyPr>
            <a:lstStyle/>
            <a:p>
              <a:pPr algn="l">
                <a:lnSpc>
                  <a:spcPts val="4899"/>
                </a:lnSpc>
              </a:pPr>
              <a:r>
                <a:rPr lang="en-US" sz="3499">
                  <a:solidFill>
                    <a:srgbClr val="FF3131"/>
                  </a:solidFill>
                  <a:latin typeface="Nunito Bold"/>
                </a:rPr>
                <a:t>data fedelity</a:t>
              </a:r>
            </a:p>
          </p:txBody>
        </p:sp>
        <p:sp>
          <p:nvSpPr>
            <p:cNvPr name="TextBox 28" id="28"/>
            <p:cNvSpPr txBox="true"/>
            <p:nvPr/>
          </p:nvSpPr>
          <p:spPr>
            <a:xfrm rot="0">
              <a:off x="16409518" y="1477772"/>
              <a:ext cx="3550853" cy="764117"/>
            </a:xfrm>
            <a:prstGeom prst="rect">
              <a:avLst/>
            </a:prstGeom>
          </p:spPr>
          <p:txBody>
            <a:bodyPr anchor="t" rtlCol="false" tIns="0" lIns="0" bIns="0" rIns="0">
              <a:spAutoFit/>
            </a:bodyPr>
            <a:lstStyle/>
            <a:p>
              <a:pPr algn="l">
                <a:lnSpc>
                  <a:spcPts val="4899"/>
                </a:lnSpc>
              </a:pPr>
              <a:r>
                <a:rPr lang="en-US" sz="3499">
                  <a:solidFill>
                    <a:srgbClr val="FF3131"/>
                  </a:solidFill>
                  <a:latin typeface="Nunito Bold"/>
                </a:rPr>
                <a:t>smooth</a:t>
              </a:r>
            </a:p>
          </p:txBody>
        </p:sp>
        <p:sp>
          <p:nvSpPr>
            <p:cNvPr name="TextBox 29" id="29"/>
            <p:cNvSpPr txBox="true"/>
            <p:nvPr/>
          </p:nvSpPr>
          <p:spPr>
            <a:xfrm rot="0">
              <a:off x="11067651" y="1477772"/>
              <a:ext cx="4340316" cy="764117"/>
            </a:xfrm>
            <a:prstGeom prst="rect">
              <a:avLst/>
            </a:prstGeom>
          </p:spPr>
          <p:txBody>
            <a:bodyPr anchor="t" rtlCol="false" tIns="0" lIns="0" bIns="0" rIns="0">
              <a:spAutoFit/>
            </a:bodyPr>
            <a:lstStyle/>
            <a:p>
              <a:pPr algn="l">
                <a:lnSpc>
                  <a:spcPts val="4899"/>
                </a:lnSpc>
              </a:pPr>
              <a:r>
                <a:rPr lang="en-US" sz="3499">
                  <a:solidFill>
                    <a:srgbClr val="FF3131"/>
                  </a:solidFill>
                  <a:latin typeface="Nunito Bold"/>
                </a:rPr>
                <a:t>disc. at adges</a:t>
              </a:r>
            </a:p>
          </p:txBody>
        </p:sp>
      </p:grpSp>
      <p:sp>
        <p:nvSpPr>
          <p:cNvPr name="TextBox 30" id="30"/>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79525" y="2558617"/>
            <a:ext cx="17814560" cy="6245440"/>
            <a:chOff x="0" y="0"/>
            <a:chExt cx="4691900" cy="1644890"/>
          </a:xfrm>
        </p:grpSpPr>
        <p:sp>
          <p:nvSpPr>
            <p:cNvPr name="Freeform 6" id="6"/>
            <p:cNvSpPr/>
            <p:nvPr/>
          </p:nvSpPr>
          <p:spPr>
            <a:xfrm flipH="false" flipV="false" rot="0">
              <a:off x="0" y="0"/>
              <a:ext cx="4691900" cy="1644890"/>
            </a:xfrm>
            <a:custGeom>
              <a:avLst/>
              <a:gdLst/>
              <a:ahLst/>
              <a:cxnLst/>
              <a:rect r="r" b="b" t="t" l="l"/>
              <a:pathLst>
                <a:path h="1644890" w="4691900">
                  <a:moveTo>
                    <a:pt x="0" y="0"/>
                  </a:moveTo>
                  <a:lnTo>
                    <a:pt x="4691900" y="0"/>
                  </a:lnTo>
                  <a:lnTo>
                    <a:pt x="4691900" y="1644890"/>
                  </a:lnTo>
                  <a:lnTo>
                    <a:pt x="0" y="1644890"/>
                  </a:lnTo>
                  <a:close/>
                </a:path>
              </a:pathLst>
            </a:custGeom>
            <a:solidFill>
              <a:srgbClr val="F1F2F2"/>
            </a:solidFill>
          </p:spPr>
        </p:sp>
        <p:sp>
          <p:nvSpPr>
            <p:cNvPr name="TextBox 7" id="7"/>
            <p:cNvSpPr txBox="true"/>
            <p:nvPr/>
          </p:nvSpPr>
          <p:spPr>
            <a:xfrm>
              <a:off x="0" y="-38100"/>
              <a:ext cx="4691900" cy="168299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316416" y="121330"/>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V="true">
            <a:off x="3090478" y="2559214"/>
            <a:ext cx="19050" cy="2128788"/>
          </a:xfrm>
          <a:prstGeom prst="line">
            <a:avLst/>
          </a:prstGeom>
          <a:ln cap="flat" w="133350">
            <a:solidFill>
              <a:srgbClr val="DDDEDE"/>
            </a:solidFill>
            <a:prstDash val="solid"/>
            <a:headEnd type="none" len="sm" w="sm"/>
            <a:tailEnd type="none" len="sm" w="sm"/>
          </a:ln>
        </p:spPr>
      </p:sp>
      <p:sp>
        <p:nvSpPr>
          <p:cNvPr name="Freeform 13" id="13"/>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424211" y="8953500"/>
            <a:ext cx="19974273" cy="1861295"/>
            <a:chOff x="0" y="0"/>
            <a:chExt cx="5260714" cy="490218"/>
          </a:xfrm>
        </p:grpSpPr>
        <p:sp>
          <p:nvSpPr>
            <p:cNvPr name="Freeform 15" id="15"/>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6" id="16"/>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3352533" y="2845573"/>
            <a:ext cx="13588562" cy="2728105"/>
          </a:xfrm>
          <a:custGeom>
            <a:avLst/>
            <a:gdLst/>
            <a:ahLst/>
            <a:cxnLst/>
            <a:rect r="r" b="b" t="t" l="l"/>
            <a:pathLst>
              <a:path h="2728105" w="13588562">
                <a:moveTo>
                  <a:pt x="0" y="0"/>
                </a:moveTo>
                <a:lnTo>
                  <a:pt x="13588563" y="0"/>
                </a:lnTo>
                <a:lnTo>
                  <a:pt x="13588563" y="2728106"/>
                </a:lnTo>
                <a:lnTo>
                  <a:pt x="0" y="2728106"/>
                </a:lnTo>
                <a:lnTo>
                  <a:pt x="0" y="0"/>
                </a:lnTo>
                <a:close/>
              </a:path>
            </a:pathLst>
          </a:custGeom>
          <a:blipFill>
            <a:blip r:embed="rId7"/>
            <a:stretch>
              <a:fillRect l="0" t="0" r="0" b="0"/>
            </a:stretch>
          </a:blipFill>
        </p:spPr>
      </p:sp>
      <p:sp>
        <p:nvSpPr>
          <p:cNvPr name="Freeform 18" id="18"/>
          <p:cNvSpPr/>
          <p:nvPr/>
        </p:nvSpPr>
        <p:spPr>
          <a:xfrm flipH="false" flipV="false" rot="0">
            <a:off x="3199685" y="5856020"/>
            <a:ext cx="14136196" cy="1579613"/>
          </a:xfrm>
          <a:custGeom>
            <a:avLst/>
            <a:gdLst/>
            <a:ahLst/>
            <a:cxnLst/>
            <a:rect r="r" b="b" t="t" l="l"/>
            <a:pathLst>
              <a:path h="1579613" w="14136196">
                <a:moveTo>
                  <a:pt x="0" y="0"/>
                </a:moveTo>
                <a:lnTo>
                  <a:pt x="14136196" y="0"/>
                </a:lnTo>
                <a:lnTo>
                  <a:pt x="14136196" y="1579613"/>
                </a:lnTo>
                <a:lnTo>
                  <a:pt x="0" y="1579613"/>
                </a:lnTo>
                <a:lnTo>
                  <a:pt x="0" y="0"/>
                </a:lnTo>
                <a:close/>
              </a:path>
            </a:pathLst>
          </a:custGeom>
          <a:blipFill>
            <a:blip r:embed="rId8"/>
            <a:stretch>
              <a:fillRect l="0" t="0" r="0" b="0"/>
            </a:stretch>
          </a:blipFill>
        </p:spPr>
      </p:sp>
      <p:sp>
        <p:nvSpPr>
          <p:cNvPr name="Freeform 19" id="19"/>
          <p:cNvSpPr/>
          <p:nvPr/>
        </p:nvSpPr>
        <p:spPr>
          <a:xfrm flipH="false" flipV="false" rot="0">
            <a:off x="12215883" y="3816941"/>
            <a:ext cx="736280" cy="736280"/>
          </a:xfrm>
          <a:custGeom>
            <a:avLst/>
            <a:gdLst/>
            <a:ahLst/>
            <a:cxnLst/>
            <a:rect r="r" b="b" t="t" l="l"/>
            <a:pathLst>
              <a:path h="736280" w="736280">
                <a:moveTo>
                  <a:pt x="0" y="0"/>
                </a:moveTo>
                <a:lnTo>
                  <a:pt x="736280" y="0"/>
                </a:lnTo>
                <a:lnTo>
                  <a:pt x="736280" y="736280"/>
                </a:lnTo>
                <a:lnTo>
                  <a:pt x="0" y="7362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w="104775" cap="rnd">
            <a:solidFill>
              <a:srgbClr val="FF3131"/>
            </a:solidFill>
            <a:prstDash val="solid"/>
            <a:round/>
          </a:ln>
        </p:spPr>
      </p:sp>
      <p:sp>
        <p:nvSpPr>
          <p:cNvPr name="TextBox 20" id="20"/>
          <p:cNvSpPr txBox="true"/>
          <p:nvPr/>
        </p:nvSpPr>
        <p:spPr>
          <a:xfrm rot="0">
            <a:off x="596705" y="3170511"/>
            <a:ext cx="4156254" cy="646430"/>
          </a:xfrm>
          <a:prstGeom prst="rect">
            <a:avLst/>
          </a:prstGeom>
        </p:spPr>
        <p:txBody>
          <a:bodyPr anchor="t" rtlCol="false" tIns="0" lIns="0" bIns="0" rIns="0">
            <a:spAutoFit/>
          </a:bodyPr>
          <a:lstStyle/>
          <a:p>
            <a:pPr algn="l">
              <a:lnSpc>
                <a:spcPts val="5320"/>
              </a:lnSpc>
            </a:pPr>
            <a:r>
              <a:rPr lang="en-US" sz="3800">
                <a:solidFill>
                  <a:srgbClr val="000000"/>
                </a:solidFill>
                <a:latin typeface="Fredoka"/>
              </a:rPr>
              <a:t>EXAMPLE</a:t>
            </a:r>
          </a:p>
        </p:txBody>
      </p:sp>
      <p:sp>
        <p:nvSpPr>
          <p:cNvPr name="TextBox 21" id="21"/>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MUMFORD-SHAH </a:t>
            </a:r>
          </a:p>
        </p:txBody>
      </p:sp>
      <p:sp>
        <p:nvSpPr>
          <p:cNvPr name="TextBox 22" id="22"/>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3" id="23"/>
          <p:cNvSpPr txBox="true"/>
          <p:nvPr/>
        </p:nvSpPr>
        <p:spPr>
          <a:xfrm rot="0">
            <a:off x="7910241" y="7113370"/>
            <a:ext cx="2663140" cy="587375"/>
          </a:xfrm>
          <a:prstGeom prst="rect">
            <a:avLst/>
          </a:prstGeom>
        </p:spPr>
        <p:txBody>
          <a:bodyPr anchor="t" rtlCol="false" tIns="0" lIns="0" bIns="0" rIns="0">
            <a:spAutoFit/>
          </a:bodyPr>
          <a:lstStyle/>
          <a:p>
            <a:pPr algn="l">
              <a:lnSpc>
                <a:spcPts val="4899"/>
              </a:lnSpc>
            </a:pPr>
            <a:r>
              <a:rPr lang="en-US" sz="3499">
                <a:solidFill>
                  <a:srgbClr val="FF3131"/>
                </a:solidFill>
                <a:latin typeface="Nunito Bold"/>
              </a:rPr>
              <a:t>data fedelity</a:t>
            </a:r>
          </a:p>
        </p:txBody>
      </p:sp>
      <p:sp>
        <p:nvSpPr>
          <p:cNvPr name="TextBox 24" id="24"/>
          <p:cNvSpPr txBox="true"/>
          <p:nvPr/>
        </p:nvSpPr>
        <p:spPr>
          <a:xfrm rot="0">
            <a:off x="15330945" y="7113370"/>
            <a:ext cx="2663140" cy="587375"/>
          </a:xfrm>
          <a:prstGeom prst="rect">
            <a:avLst/>
          </a:prstGeom>
        </p:spPr>
        <p:txBody>
          <a:bodyPr anchor="t" rtlCol="false" tIns="0" lIns="0" bIns="0" rIns="0">
            <a:spAutoFit/>
          </a:bodyPr>
          <a:lstStyle/>
          <a:p>
            <a:pPr algn="l">
              <a:lnSpc>
                <a:spcPts val="4899"/>
              </a:lnSpc>
            </a:pPr>
            <a:r>
              <a:rPr lang="en-US" sz="3499">
                <a:solidFill>
                  <a:srgbClr val="FF3131"/>
                </a:solidFill>
                <a:latin typeface="Nunito Bold"/>
              </a:rPr>
              <a:t>smooth</a:t>
            </a:r>
          </a:p>
        </p:txBody>
      </p:sp>
      <p:sp>
        <p:nvSpPr>
          <p:cNvPr name="TextBox 25" id="25"/>
          <p:cNvSpPr txBox="true"/>
          <p:nvPr/>
        </p:nvSpPr>
        <p:spPr>
          <a:xfrm rot="0">
            <a:off x="11324544" y="7113370"/>
            <a:ext cx="3255237" cy="587375"/>
          </a:xfrm>
          <a:prstGeom prst="rect">
            <a:avLst/>
          </a:prstGeom>
        </p:spPr>
        <p:txBody>
          <a:bodyPr anchor="t" rtlCol="false" tIns="0" lIns="0" bIns="0" rIns="0">
            <a:spAutoFit/>
          </a:bodyPr>
          <a:lstStyle/>
          <a:p>
            <a:pPr algn="l">
              <a:lnSpc>
                <a:spcPts val="4899"/>
              </a:lnSpc>
            </a:pPr>
            <a:r>
              <a:rPr lang="en-US" sz="3499">
                <a:solidFill>
                  <a:srgbClr val="FF3131"/>
                </a:solidFill>
                <a:latin typeface="Nunito Bold"/>
              </a:rPr>
              <a:t>disc. at edges</a:t>
            </a:r>
          </a:p>
        </p:txBody>
      </p:sp>
      <p:sp>
        <p:nvSpPr>
          <p:cNvPr name="TextBox 26" id="26"/>
          <p:cNvSpPr txBox="true"/>
          <p:nvPr/>
        </p:nvSpPr>
        <p:spPr>
          <a:xfrm rot="0">
            <a:off x="13999375" y="5351463"/>
            <a:ext cx="2663140" cy="587375"/>
          </a:xfrm>
          <a:prstGeom prst="rect">
            <a:avLst/>
          </a:prstGeom>
        </p:spPr>
        <p:txBody>
          <a:bodyPr anchor="t" rtlCol="false" tIns="0" lIns="0" bIns="0" rIns="0">
            <a:spAutoFit/>
          </a:bodyPr>
          <a:lstStyle/>
          <a:p>
            <a:pPr algn="l">
              <a:lnSpc>
                <a:spcPts val="4899"/>
              </a:lnSpc>
            </a:pPr>
            <a:r>
              <a:rPr lang="en-US" sz="3499">
                <a:solidFill>
                  <a:srgbClr val="FF3131"/>
                </a:solidFill>
                <a:latin typeface="Nunito Bold"/>
              </a:rPr>
              <a:t>data fedelity</a:t>
            </a:r>
          </a:p>
        </p:txBody>
      </p:sp>
      <p:sp>
        <p:nvSpPr>
          <p:cNvPr name="TextBox 27" id="27"/>
          <p:cNvSpPr txBox="true"/>
          <p:nvPr/>
        </p:nvSpPr>
        <p:spPr>
          <a:xfrm rot="0">
            <a:off x="10573381" y="5551532"/>
            <a:ext cx="3115833" cy="969645"/>
          </a:xfrm>
          <a:prstGeom prst="rect">
            <a:avLst/>
          </a:prstGeom>
        </p:spPr>
        <p:txBody>
          <a:bodyPr anchor="t" rtlCol="false" tIns="0" lIns="0" bIns="0" rIns="0">
            <a:spAutoFit/>
          </a:bodyPr>
          <a:lstStyle/>
          <a:p>
            <a:pPr algn="l">
              <a:lnSpc>
                <a:spcPts val="2414"/>
              </a:lnSpc>
            </a:pPr>
            <a:r>
              <a:rPr lang="en-US" sz="3499">
                <a:solidFill>
                  <a:srgbClr val="FF3131"/>
                </a:solidFill>
                <a:latin typeface="Nunito Bold"/>
              </a:rPr>
              <a:t>smooth, </a:t>
            </a:r>
          </a:p>
          <a:p>
            <a:pPr algn="l">
              <a:lnSpc>
                <a:spcPts val="2414"/>
              </a:lnSpc>
            </a:pPr>
            <a:r>
              <a:rPr lang="en-US" sz="3499">
                <a:solidFill>
                  <a:srgbClr val="FF3131"/>
                </a:solidFill>
                <a:latin typeface="Nunito Bold"/>
              </a:rPr>
              <a:t>disc. at edges</a:t>
            </a:r>
          </a:p>
          <a:p>
            <a:pPr algn="l">
              <a:lnSpc>
                <a:spcPts val="2414"/>
              </a:lnSpc>
            </a:pPr>
          </a:p>
        </p:txBody>
      </p:sp>
      <p:sp>
        <p:nvSpPr>
          <p:cNvPr name="TextBox 28" id="28"/>
          <p:cNvSpPr txBox="true"/>
          <p:nvPr/>
        </p:nvSpPr>
        <p:spPr>
          <a:xfrm rot="0">
            <a:off x="7289235" y="5363254"/>
            <a:ext cx="2663140" cy="587375"/>
          </a:xfrm>
          <a:prstGeom prst="rect">
            <a:avLst/>
          </a:prstGeom>
        </p:spPr>
        <p:txBody>
          <a:bodyPr anchor="t" rtlCol="false" tIns="0" lIns="0" bIns="0" rIns="0">
            <a:spAutoFit/>
          </a:bodyPr>
          <a:lstStyle/>
          <a:p>
            <a:pPr algn="l">
              <a:lnSpc>
                <a:spcPts val="4899"/>
              </a:lnSpc>
            </a:pPr>
            <a:r>
              <a:rPr lang="en-US" sz="3499">
                <a:solidFill>
                  <a:srgbClr val="FF3131"/>
                </a:solidFill>
                <a:latin typeface="Nunito Bold"/>
              </a:rPr>
              <a:t>all edges</a:t>
            </a:r>
          </a:p>
        </p:txBody>
      </p:sp>
      <p:sp>
        <p:nvSpPr>
          <p:cNvPr name="TextBox 29" id="29"/>
          <p:cNvSpPr txBox="true"/>
          <p:nvPr/>
        </p:nvSpPr>
        <p:spPr>
          <a:xfrm rot="0">
            <a:off x="2981271" y="7597558"/>
            <a:ext cx="14354611" cy="1206500"/>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Difficult to solve because we are dealing with respect to both u and Γ &amp; presence of the discontinuity set Γ</a:t>
            </a:r>
          </a:p>
        </p:txBody>
      </p:sp>
      <p:grpSp>
        <p:nvGrpSpPr>
          <p:cNvPr name="Group 30" id="30"/>
          <p:cNvGrpSpPr/>
          <p:nvPr/>
        </p:nvGrpSpPr>
        <p:grpSpPr>
          <a:xfrm rot="0">
            <a:off x="7902892" y="6199171"/>
            <a:ext cx="830580" cy="800100"/>
            <a:chOff x="0" y="0"/>
            <a:chExt cx="1107440" cy="1066800"/>
          </a:xfrm>
        </p:grpSpPr>
        <p:sp>
          <p:nvSpPr>
            <p:cNvPr name="Freeform 31" id="31"/>
            <p:cNvSpPr/>
            <p:nvPr/>
          </p:nvSpPr>
          <p:spPr>
            <a:xfrm flipH="false" flipV="false" rot="0">
              <a:off x="50800" y="21590"/>
              <a:ext cx="1042670" cy="994410"/>
            </a:xfrm>
            <a:custGeom>
              <a:avLst/>
              <a:gdLst/>
              <a:ahLst/>
              <a:cxnLst/>
              <a:rect r="r" b="b" t="t" l="l"/>
              <a:pathLst>
                <a:path h="994410" w="1042670">
                  <a:moveTo>
                    <a:pt x="0" y="462280"/>
                  </a:moveTo>
                  <a:cubicBezTo>
                    <a:pt x="125730" y="115570"/>
                    <a:pt x="215900" y="58420"/>
                    <a:pt x="304800" y="30480"/>
                  </a:cubicBezTo>
                  <a:cubicBezTo>
                    <a:pt x="402590" y="0"/>
                    <a:pt x="556260" y="25400"/>
                    <a:pt x="641350" y="29210"/>
                  </a:cubicBezTo>
                  <a:cubicBezTo>
                    <a:pt x="693420" y="31750"/>
                    <a:pt x="751840" y="22860"/>
                    <a:pt x="767080" y="41910"/>
                  </a:cubicBezTo>
                  <a:cubicBezTo>
                    <a:pt x="779780" y="55880"/>
                    <a:pt x="749300" y="97790"/>
                    <a:pt x="760730" y="110490"/>
                  </a:cubicBezTo>
                  <a:cubicBezTo>
                    <a:pt x="775970" y="125730"/>
                    <a:pt x="839470" y="88900"/>
                    <a:pt x="873760" y="109220"/>
                  </a:cubicBezTo>
                  <a:cubicBezTo>
                    <a:pt x="925830" y="138430"/>
                    <a:pt x="981710" y="247650"/>
                    <a:pt x="1004570" y="334010"/>
                  </a:cubicBezTo>
                  <a:cubicBezTo>
                    <a:pt x="1032510" y="435610"/>
                    <a:pt x="1042670" y="585470"/>
                    <a:pt x="1005840" y="685800"/>
                  </a:cubicBezTo>
                  <a:cubicBezTo>
                    <a:pt x="969010" y="782320"/>
                    <a:pt x="876300" y="876300"/>
                    <a:pt x="792480" y="927100"/>
                  </a:cubicBezTo>
                  <a:cubicBezTo>
                    <a:pt x="713740" y="975360"/>
                    <a:pt x="612140" y="994410"/>
                    <a:pt x="520700" y="994410"/>
                  </a:cubicBezTo>
                  <a:cubicBezTo>
                    <a:pt x="427990" y="994410"/>
                    <a:pt x="321310" y="969010"/>
                    <a:pt x="241300" y="924560"/>
                  </a:cubicBezTo>
                  <a:cubicBezTo>
                    <a:pt x="165100" y="882650"/>
                    <a:pt x="91440" y="814070"/>
                    <a:pt x="50800" y="739140"/>
                  </a:cubicBezTo>
                  <a:cubicBezTo>
                    <a:pt x="10160" y="661670"/>
                    <a:pt x="0" y="462280"/>
                    <a:pt x="0" y="462280"/>
                  </a:cubicBezTo>
                </a:path>
              </a:pathLst>
            </a:custGeom>
            <a:solidFill>
              <a:srgbClr val="FFF234">
                <a:alpha val="21961"/>
              </a:srgbClr>
            </a:solidFill>
            <a:ln cap="sq">
              <a:noFill/>
              <a:prstDash val="solid"/>
              <a:miter/>
            </a:ln>
          </p:spPr>
        </p:sp>
      </p:grpSp>
      <p:grpSp>
        <p:nvGrpSpPr>
          <p:cNvPr name="Group 32" id="32"/>
          <p:cNvGrpSpPr/>
          <p:nvPr/>
        </p:nvGrpSpPr>
        <p:grpSpPr>
          <a:xfrm rot="0">
            <a:off x="11383328" y="5964856"/>
            <a:ext cx="845820" cy="1439227"/>
            <a:chOff x="0" y="0"/>
            <a:chExt cx="1127760" cy="1918970"/>
          </a:xfrm>
        </p:grpSpPr>
        <p:sp>
          <p:nvSpPr>
            <p:cNvPr name="Freeform 33" id="33"/>
            <p:cNvSpPr/>
            <p:nvPr/>
          </p:nvSpPr>
          <p:spPr>
            <a:xfrm flipH="false" flipV="false" rot="0">
              <a:off x="50800" y="50800"/>
              <a:ext cx="1031240" cy="1817370"/>
            </a:xfrm>
            <a:custGeom>
              <a:avLst/>
              <a:gdLst/>
              <a:ahLst/>
              <a:cxnLst/>
              <a:rect r="r" b="b" t="t" l="l"/>
              <a:pathLst>
                <a:path h="1817370" w="1031240">
                  <a:moveTo>
                    <a:pt x="0" y="712470"/>
                  </a:moveTo>
                  <a:cubicBezTo>
                    <a:pt x="27940" y="346710"/>
                    <a:pt x="8890" y="293370"/>
                    <a:pt x="30480" y="273050"/>
                  </a:cubicBezTo>
                  <a:cubicBezTo>
                    <a:pt x="53340" y="252730"/>
                    <a:pt x="147320" y="285750"/>
                    <a:pt x="156210" y="279400"/>
                  </a:cubicBezTo>
                  <a:cubicBezTo>
                    <a:pt x="157480" y="278130"/>
                    <a:pt x="156210" y="276860"/>
                    <a:pt x="157480" y="274320"/>
                  </a:cubicBezTo>
                  <a:cubicBezTo>
                    <a:pt x="158750" y="269240"/>
                    <a:pt x="165100" y="243840"/>
                    <a:pt x="165100" y="243840"/>
                  </a:cubicBezTo>
                  <a:cubicBezTo>
                    <a:pt x="165100" y="243840"/>
                    <a:pt x="175260" y="226060"/>
                    <a:pt x="180340" y="215900"/>
                  </a:cubicBezTo>
                  <a:cubicBezTo>
                    <a:pt x="185420" y="207010"/>
                    <a:pt x="194310" y="189230"/>
                    <a:pt x="195580" y="189230"/>
                  </a:cubicBezTo>
                  <a:cubicBezTo>
                    <a:pt x="195580" y="187960"/>
                    <a:pt x="209550" y="173990"/>
                    <a:pt x="215900" y="165100"/>
                  </a:cubicBezTo>
                  <a:cubicBezTo>
                    <a:pt x="223520" y="157480"/>
                    <a:pt x="237490" y="142240"/>
                    <a:pt x="237490" y="142240"/>
                  </a:cubicBezTo>
                  <a:cubicBezTo>
                    <a:pt x="237490" y="142240"/>
                    <a:pt x="255270" y="130810"/>
                    <a:pt x="262890" y="124460"/>
                  </a:cubicBezTo>
                  <a:cubicBezTo>
                    <a:pt x="271780" y="119380"/>
                    <a:pt x="289560" y="107950"/>
                    <a:pt x="289560" y="107950"/>
                  </a:cubicBezTo>
                  <a:cubicBezTo>
                    <a:pt x="289560" y="106680"/>
                    <a:pt x="304800" y="104140"/>
                    <a:pt x="309880" y="100330"/>
                  </a:cubicBezTo>
                  <a:cubicBezTo>
                    <a:pt x="314960" y="95250"/>
                    <a:pt x="317500" y="78740"/>
                    <a:pt x="317500" y="78740"/>
                  </a:cubicBezTo>
                  <a:cubicBezTo>
                    <a:pt x="318770" y="78740"/>
                    <a:pt x="317500" y="78740"/>
                    <a:pt x="318770" y="78740"/>
                  </a:cubicBezTo>
                  <a:cubicBezTo>
                    <a:pt x="318770" y="78740"/>
                    <a:pt x="334010" y="64770"/>
                    <a:pt x="342900" y="58420"/>
                  </a:cubicBezTo>
                  <a:cubicBezTo>
                    <a:pt x="350520" y="52070"/>
                    <a:pt x="367030" y="39370"/>
                    <a:pt x="367030" y="39370"/>
                  </a:cubicBezTo>
                  <a:cubicBezTo>
                    <a:pt x="367030" y="38100"/>
                    <a:pt x="386080" y="30480"/>
                    <a:pt x="394970" y="25400"/>
                  </a:cubicBezTo>
                  <a:cubicBezTo>
                    <a:pt x="405130" y="21590"/>
                    <a:pt x="422910" y="12700"/>
                    <a:pt x="422910" y="11430"/>
                  </a:cubicBezTo>
                  <a:cubicBezTo>
                    <a:pt x="422910" y="11430"/>
                    <a:pt x="422910" y="11430"/>
                    <a:pt x="424180" y="11430"/>
                  </a:cubicBezTo>
                  <a:cubicBezTo>
                    <a:pt x="424180" y="11430"/>
                    <a:pt x="444500" y="7620"/>
                    <a:pt x="454660" y="6350"/>
                  </a:cubicBezTo>
                  <a:cubicBezTo>
                    <a:pt x="464820" y="3810"/>
                    <a:pt x="485140" y="0"/>
                    <a:pt x="485140" y="0"/>
                  </a:cubicBezTo>
                  <a:cubicBezTo>
                    <a:pt x="485140" y="0"/>
                    <a:pt x="505460" y="0"/>
                    <a:pt x="516890" y="1270"/>
                  </a:cubicBezTo>
                  <a:cubicBezTo>
                    <a:pt x="527050" y="1270"/>
                    <a:pt x="547370" y="2540"/>
                    <a:pt x="547370" y="2540"/>
                  </a:cubicBezTo>
                  <a:cubicBezTo>
                    <a:pt x="548640" y="2540"/>
                    <a:pt x="567690" y="7620"/>
                    <a:pt x="577850" y="11430"/>
                  </a:cubicBezTo>
                  <a:cubicBezTo>
                    <a:pt x="588010" y="13970"/>
                    <a:pt x="607060" y="19050"/>
                    <a:pt x="608330" y="20320"/>
                  </a:cubicBezTo>
                  <a:cubicBezTo>
                    <a:pt x="608330" y="20320"/>
                    <a:pt x="631190" y="33020"/>
                    <a:pt x="635000" y="35560"/>
                  </a:cubicBezTo>
                  <a:cubicBezTo>
                    <a:pt x="636270" y="35560"/>
                    <a:pt x="636270" y="36830"/>
                    <a:pt x="637540" y="36830"/>
                  </a:cubicBezTo>
                  <a:cubicBezTo>
                    <a:pt x="642620" y="36830"/>
                    <a:pt x="659130" y="8890"/>
                    <a:pt x="676910" y="8890"/>
                  </a:cubicBezTo>
                  <a:cubicBezTo>
                    <a:pt x="722630" y="7620"/>
                    <a:pt x="867410" y="104140"/>
                    <a:pt x="911860" y="167640"/>
                  </a:cubicBezTo>
                  <a:cubicBezTo>
                    <a:pt x="947420" y="218440"/>
                    <a:pt x="946150" y="320040"/>
                    <a:pt x="955040" y="337820"/>
                  </a:cubicBezTo>
                  <a:cubicBezTo>
                    <a:pt x="956310" y="342900"/>
                    <a:pt x="958850" y="345440"/>
                    <a:pt x="958850" y="345440"/>
                  </a:cubicBezTo>
                  <a:cubicBezTo>
                    <a:pt x="958850" y="345440"/>
                    <a:pt x="965200" y="364490"/>
                    <a:pt x="969010" y="374650"/>
                  </a:cubicBezTo>
                  <a:cubicBezTo>
                    <a:pt x="971550" y="384810"/>
                    <a:pt x="977900" y="403860"/>
                    <a:pt x="977900" y="405130"/>
                  </a:cubicBezTo>
                  <a:cubicBezTo>
                    <a:pt x="977900" y="405130"/>
                    <a:pt x="980440" y="429260"/>
                    <a:pt x="980440" y="435610"/>
                  </a:cubicBezTo>
                  <a:cubicBezTo>
                    <a:pt x="980440" y="439420"/>
                    <a:pt x="980440" y="441960"/>
                    <a:pt x="980440" y="444500"/>
                  </a:cubicBezTo>
                  <a:cubicBezTo>
                    <a:pt x="981710" y="447040"/>
                    <a:pt x="984250" y="452120"/>
                    <a:pt x="982980" y="452120"/>
                  </a:cubicBezTo>
                  <a:cubicBezTo>
                    <a:pt x="982980" y="453390"/>
                    <a:pt x="981710" y="452120"/>
                    <a:pt x="981710" y="452120"/>
                  </a:cubicBezTo>
                  <a:cubicBezTo>
                    <a:pt x="980440" y="453390"/>
                    <a:pt x="982980" y="467360"/>
                    <a:pt x="982980" y="467360"/>
                  </a:cubicBezTo>
                  <a:cubicBezTo>
                    <a:pt x="982980" y="467360"/>
                    <a:pt x="982980" y="468630"/>
                    <a:pt x="982980" y="468630"/>
                  </a:cubicBezTo>
                  <a:cubicBezTo>
                    <a:pt x="979170" y="471170"/>
                    <a:pt x="953770" y="574040"/>
                    <a:pt x="957580" y="600710"/>
                  </a:cubicBezTo>
                  <a:cubicBezTo>
                    <a:pt x="958850" y="613410"/>
                    <a:pt x="965200" y="613410"/>
                    <a:pt x="969010" y="627380"/>
                  </a:cubicBezTo>
                  <a:cubicBezTo>
                    <a:pt x="979170" y="673100"/>
                    <a:pt x="972820" y="836930"/>
                    <a:pt x="980440" y="934720"/>
                  </a:cubicBezTo>
                  <a:cubicBezTo>
                    <a:pt x="986790" y="1024890"/>
                    <a:pt x="1002030" y="1121410"/>
                    <a:pt x="1010920" y="1195070"/>
                  </a:cubicBezTo>
                  <a:cubicBezTo>
                    <a:pt x="1016000" y="1248410"/>
                    <a:pt x="1031240" y="1325880"/>
                    <a:pt x="1026160" y="1332230"/>
                  </a:cubicBezTo>
                  <a:cubicBezTo>
                    <a:pt x="1024890" y="1332230"/>
                    <a:pt x="1024890" y="1332230"/>
                    <a:pt x="1023620" y="1332230"/>
                  </a:cubicBezTo>
                  <a:cubicBezTo>
                    <a:pt x="1013460" y="1332230"/>
                    <a:pt x="930910" y="1310640"/>
                    <a:pt x="904240" y="1333500"/>
                  </a:cubicBezTo>
                  <a:cubicBezTo>
                    <a:pt x="866140" y="1365250"/>
                    <a:pt x="863600" y="1558290"/>
                    <a:pt x="863600" y="1558290"/>
                  </a:cubicBezTo>
                  <a:cubicBezTo>
                    <a:pt x="863600" y="1559560"/>
                    <a:pt x="861060" y="1578610"/>
                    <a:pt x="859790" y="1590040"/>
                  </a:cubicBezTo>
                  <a:cubicBezTo>
                    <a:pt x="858520" y="1600200"/>
                    <a:pt x="855980" y="1620520"/>
                    <a:pt x="855980" y="1620520"/>
                  </a:cubicBezTo>
                  <a:cubicBezTo>
                    <a:pt x="855980" y="1621790"/>
                    <a:pt x="849630" y="1640840"/>
                    <a:pt x="845820" y="1649730"/>
                  </a:cubicBezTo>
                  <a:cubicBezTo>
                    <a:pt x="842010" y="1659890"/>
                    <a:pt x="834390" y="1678940"/>
                    <a:pt x="834390" y="1678940"/>
                  </a:cubicBezTo>
                  <a:cubicBezTo>
                    <a:pt x="834390" y="1680210"/>
                    <a:pt x="821690" y="1696720"/>
                    <a:pt x="816610" y="1705610"/>
                  </a:cubicBezTo>
                  <a:cubicBezTo>
                    <a:pt x="810260" y="1714500"/>
                    <a:pt x="798830" y="1731010"/>
                    <a:pt x="798830" y="1731010"/>
                  </a:cubicBezTo>
                  <a:cubicBezTo>
                    <a:pt x="798830" y="1731010"/>
                    <a:pt x="782320" y="1744980"/>
                    <a:pt x="774700" y="1751330"/>
                  </a:cubicBezTo>
                  <a:cubicBezTo>
                    <a:pt x="767080" y="1758950"/>
                    <a:pt x="751840" y="1772920"/>
                    <a:pt x="751840" y="1772920"/>
                  </a:cubicBezTo>
                  <a:cubicBezTo>
                    <a:pt x="750570" y="1772920"/>
                    <a:pt x="732790" y="1781810"/>
                    <a:pt x="723900" y="1786890"/>
                  </a:cubicBezTo>
                  <a:cubicBezTo>
                    <a:pt x="715010" y="1791970"/>
                    <a:pt x="695960" y="1802130"/>
                    <a:pt x="695960" y="1802130"/>
                  </a:cubicBezTo>
                  <a:cubicBezTo>
                    <a:pt x="695960" y="1802130"/>
                    <a:pt x="675640" y="1807210"/>
                    <a:pt x="665480" y="1809750"/>
                  </a:cubicBezTo>
                  <a:cubicBezTo>
                    <a:pt x="655320" y="1812290"/>
                    <a:pt x="635000" y="1817370"/>
                    <a:pt x="635000" y="1817370"/>
                  </a:cubicBezTo>
                  <a:cubicBezTo>
                    <a:pt x="635000" y="1817370"/>
                    <a:pt x="614680" y="1817370"/>
                    <a:pt x="603250" y="1817370"/>
                  </a:cubicBezTo>
                  <a:cubicBezTo>
                    <a:pt x="593090" y="1817370"/>
                    <a:pt x="572770" y="1817370"/>
                    <a:pt x="572770" y="1817370"/>
                  </a:cubicBezTo>
                  <a:cubicBezTo>
                    <a:pt x="571500" y="1817370"/>
                    <a:pt x="552450" y="1812290"/>
                    <a:pt x="542290" y="1809750"/>
                  </a:cubicBezTo>
                  <a:cubicBezTo>
                    <a:pt x="532130" y="1807210"/>
                    <a:pt x="511810" y="1802130"/>
                    <a:pt x="511810" y="1802130"/>
                  </a:cubicBezTo>
                  <a:cubicBezTo>
                    <a:pt x="510540" y="1802130"/>
                    <a:pt x="492760" y="1791970"/>
                    <a:pt x="483870" y="1786890"/>
                  </a:cubicBezTo>
                  <a:cubicBezTo>
                    <a:pt x="473710" y="1781810"/>
                    <a:pt x="455930" y="1772920"/>
                    <a:pt x="455930" y="1772920"/>
                  </a:cubicBezTo>
                  <a:cubicBezTo>
                    <a:pt x="455930" y="1772920"/>
                    <a:pt x="440690" y="1758950"/>
                    <a:pt x="431800" y="1751330"/>
                  </a:cubicBezTo>
                  <a:cubicBezTo>
                    <a:pt x="424180" y="1744980"/>
                    <a:pt x="408940" y="1731010"/>
                    <a:pt x="408940" y="1731010"/>
                  </a:cubicBezTo>
                  <a:cubicBezTo>
                    <a:pt x="408940" y="1731010"/>
                    <a:pt x="397510" y="1714500"/>
                    <a:pt x="391160" y="1705610"/>
                  </a:cubicBezTo>
                  <a:cubicBezTo>
                    <a:pt x="384810" y="1696720"/>
                    <a:pt x="373380" y="1680210"/>
                    <a:pt x="373380" y="1678940"/>
                  </a:cubicBezTo>
                  <a:cubicBezTo>
                    <a:pt x="373380" y="1678940"/>
                    <a:pt x="365760" y="1659890"/>
                    <a:pt x="361950" y="1649730"/>
                  </a:cubicBezTo>
                  <a:cubicBezTo>
                    <a:pt x="358140" y="1640840"/>
                    <a:pt x="350520" y="1621790"/>
                    <a:pt x="350520" y="1620520"/>
                  </a:cubicBezTo>
                  <a:cubicBezTo>
                    <a:pt x="350520" y="1620520"/>
                    <a:pt x="347980" y="1598930"/>
                    <a:pt x="346710" y="1590040"/>
                  </a:cubicBezTo>
                  <a:cubicBezTo>
                    <a:pt x="345440" y="1581150"/>
                    <a:pt x="350520" y="1576070"/>
                    <a:pt x="344170" y="1565910"/>
                  </a:cubicBezTo>
                  <a:cubicBezTo>
                    <a:pt x="321310" y="1525270"/>
                    <a:pt x="99060" y="1424940"/>
                    <a:pt x="48260" y="1327150"/>
                  </a:cubicBezTo>
                  <a:cubicBezTo>
                    <a:pt x="2540" y="1238250"/>
                    <a:pt x="39370" y="1117600"/>
                    <a:pt x="31750" y="1014730"/>
                  </a:cubicBezTo>
                  <a:cubicBezTo>
                    <a:pt x="22860" y="913130"/>
                    <a:pt x="0" y="712470"/>
                    <a:pt x="0" y="712470"/>
                  </a:cubicBezTo>
                </a:path>
              </a:pathLst>
            </a:custGeom>
            <a:solidFill>
              <a:srgbClr val="FFF234">
                <a:alpha val="21961"/>
              </a:srgbClr>
            </a:solidFill>
            <a:ln cap="sq">
              <a:noFill/>
              <a:prstDash val="solid"/>
              <a:miter/>
            </a:ln>
          </p:spPr>
        </p:sp>
      </p:grpSp>
      <p:grpSp>
        <p:nvGrpSpPr>
          <p:cNvPr name="Group 34" id="34"/>
          <p:cNvGrpSpPr/>
          <p:nvPr/>
        </p:nvGrpSpPr>
        <p:grpSpPr>
          <a:xfrm rot="0">
            <a:off x="15151417" y="6189646"/>
            <a:ext cx="726757" cy="823912"/>
            <a:chOff x="0" y="0"/>
            <a:chExt cx="969010" cy="1098550"/>
          </a:xfrm>
        </p:grpSpPr>
        <p:sp>
          <p:nvSpPr>
            <p:cNvPr name="Freeform 35" id="35"/>
            <p:cNvSpPr/>
            <p:nvPr/>
          </p:nvSpPr>
          <p:spPr>
            <a:xfrm flipH="false" flipV="false" rot="0">
              <a:off x="33020" y="45720"/>
              <a:ext cx="892810" cy="1004570"/>
            </a:xfrm>
            <a:custGeom>
              <a:avLst/>
              <a:gdLst/>
              <a:ahLst/>
              <a:cxnLst/>
              <a:rect r="r" b="b" t="t" l="l"/>
              <a:pathLst>
                <a:path h="1004570" w="892810">
                  <a:moveTo>
                    <a:pt x="598170" y="439420"/>
                  </a:moveTo>
                  <a:cubicBezTo>
                    <a:pt x="515620" y="835660"/>
                    <a:pt x="496570" y="871220"/>
                    <a:pt x="476250" y="897890"/>
                  </a:cubicBezTo>
                  <a:cubicBezTo>
                    <a:pt x="462280" y="916940"/>
                    <a:pt x="447040" y="928370"/>
                    <a:pt x="430530" y="941070"/>
                  </a:cubicBezTo>
                  <a:cubicBezTo>
                    <a:pt x="414020" y="952500"/>
                    <a:pt x="398780" y="963930"/>
                    <a:pt x="375920" y="971550"/>
                  </a:cubicBezTo>
                  <a:cubicBezTo>
                    <a:pt x="342900" y="981710"/>
                    <a:pt x="292100" y="993140"/>
                    <a:pt x="252730" y="989330"/>
                  </a:cubicBezTo>
                  <a:cubicBezTo>
                    <a:pt x="212090" y="985520"/>
                    <a:pt x="163830" y="965200"/>
                    <a:pt x="134620" y="947420"/>
                  </a:cubicBezTo>
                  <a:cubicBezTo>
                    <a:pt x="114300" y="935990"/>
                    <a:pt x="101600" y="923290"/>
                    <a:pt x="86360" y="908050"/>
                  </a:cubicBezTo>
                  <a:cubicBezTo>
                    <a:pt x="72390" y="892810"/>
                    <a:pt x="60960" y="878840"/>
                    <a:pt x="49530" y="857250"/>
                  </a:cubicBezTo>
                  <a:cubicBezTo>
                    <a:pt x="35560" y="825500"/>
                    <a:pt x="20320" y="786130"/>
                    <a:pt x="17780" y="736600"/>
                  </a:cubicBezTo>
                  <a:cubicBezTo>
                    <a:pt x="11430" y="655320"/>
                    <a:pt x="33020" y="513080"/>
                    <a:pt x="59690" y="411480"/>
                  </a:cubicBezTo>
                  <a:cubicBezTo>
                    <a:pt x="85090" y="314960"/>
                    <a:pt x="128270" y="199390"/>
                    <a:pt x="168910" y="137160"/>
                  </a:cubicBezTo>
                  <a:cubicBezTo>
                    <a:pt x="194310" y="97790"/>
                    <a:pt x="223520" y="72390"/>
                    <a:pt x="248920" y="52070"/>
                  </a:cubicBezTo>
                  <a:cubicBezTo>
                    <a:pt x="267970" y="38100"/>
                    <a:pt x="280670" y="30480"/>
                    <a:pt x="303530" y="22860"/>
                  </a:cubicBezTo>
                  <a:cubicBezTo>
                    <a:pt x="336550" y="11430"/>
                    <a:pt x="393700" y="3810"/>
                    <a:pt x="427990" y="5080"/>
                  </a:cubicBezTo>
                  <a:cubicBezTo>
                    <a:pt x="450850" y="6350"/>
                    <a:pt x="466090" y="8890"/>
                    <a:pt x="488950" y="19050"/>
                  </a:cubicBezTo>
                  <a:cubicBezTo>
                    <a:pt x="519430" y="31750"/>
                    <a:pt x="567690" y="64770"/>
                    <a:pt x="593090" y="87630"/>
                  </a:cubicBezTo>
                  <a:cubicBezTo>
                    <a:pt x="609600" y="104140"/>
                    <a:pt x="618490" y="116840"/>
                    <a:pt x="628650" y="138430"/>
                  </a:cubicBezTo>
                  <a:cubicBezTo>
                    <a:pt x="643890" y="168910"/>
                    <a:pt x="660400" y="218440"/>
                    <a:pt x="661670" y="259080"/>
                  </a:cubicBezTo>
                  <a:cubicBezTo>
                    <a:pt x="661670" y="299720"/>
                    <a:pt x="632460" y="335280"/>
                    <a:pt x="633730" y="381000"/>
                  </a:cubicBezTo>
                  <a:cubicBezTo>
                    <a:pt x="635000" y="441960"/>
                    <a:pt x="693420" y="533400"/>
                    <a:pt x="694690" y="595630"/>
                  </a:cubicBezTo>
                  <a:cubicBezTo>
                    <a:pt x="695960" y="641350"/>
                    <a:pt x="684530" y="680720"/>
                    <a:pt x="665480" y="716280"/>
                  </a:cubicBezTo>
                  <a:cubicBezTo>
                    <a:pt x="646430" y="751840"/>
                    <a:pt x="615950" y="787400"/>
                    <a:pt x="582930" y="810260"/>
                  </a:cubicBezTo>
                  <a:cubicBezTo>
                    <a:pt x="549910" y="833120"/>
                    <a:pt x="506730" y="849630"/>
                    <a:pt x="466090" y="853440"/>
                  </a:cubicBezTo>
                  <a:cubicBezTo>
                    <a:pt x="426720" y="858520"/>
                    <a:pt x="379730" y="853440"/>
                    <a:pt x="342900" y="839470"/>
                  </a:cubicBezTo>
                  <a:cubicBezTo>
                    <a:pt x="304800" y="824230"/>
                    <a:pt x="266700" y="798830"/>
                    <a:pt x="240030" y="768350"/>
                  </a:cubicBezTo>
                  <a:cubicBezTo>
                    <a:pt x="213360" y="737870"/>
                    <a:pt x="191770" y="690880"/>
                    <a:pt x="181610" y="657860"/>
                  </a:cubicBezTo>
                  <a:cubicBezTo>
                    <a:pt x="175260" y="635000"/>
                    <a:pt x="172720" y="624840"/>
                    <a:pt x="173990" y="595630"/>
                  </a:cubicBezTo>
                  <a:cubicBezTo>
                    <a:pt x="176530" y="530860"/>
                    <a:pt x="208280" y="368300"/>
                    <a:pt x="238760" y="280670"/>
                  </a:cubicBezTo>
                  <a:cubicBezTo>
                    <a:pt x="261620" y="212090"/>
                    <a:pt x="289560" y="149860"/>
                    <a:pt x="325120" y="106680"/>
                  </a:cubicBezTo>
                  <a:cubicBezTo>
                    <a:pt x="353060" y="71120"/>
                    <a:pt x="391160" y="43180"/>
                    <a:pt x="421640" y="26670"/>
                  </a:cubicBezTo>
                  <a:cubicBezTo>
                    <a:pt x="441960" y="15240"/>
                    <a:pt x="457200" y="10160"/>
                    <a:pt x="481330" y="7620"/>
                  </a:cubicBezTo>
                  <a:cubicBezTo>
                    <a:pt x="514350" y="2540"/>
                    <a:pt x="566420" y="0"/>
                    <a:pt x="605790" y="11430"/>
                  </a:cubicBezTo>
                  <a:cubicBezTo>
                    <a:pt x="643890" y="22860"/>
                    <a:pt x="684530" y="45720"/>
                    <a:pt x="713740" y="73660"/>
                  </a:cubicBezTo>
                  <a:cubicBezTo>
                    <a:pt x="742950" y="101600"/>
                    <a:pt x="767080" y="140970"/>
                    <a:pt x="779780" y="179070"/>
                  </a:cubicBezTo>
                  <a:cubicBezTo>
                    <a:pt x="793750" y="217170"/>
                    <a:pt x="797560" y="262890"/>
                    <a:pt x="791210" y="303530"/>
                  </a:cubicBezTo>
                  <a:cubicBezTo>
                    <a:pt x="784860" y="342900"/>
                    <a:pt x="758190" y="419100"/>
                    <a:pt x="741680" y="417830"/>
                  </a:cubicBezTo>
                  <a:cubicBezTo>
                    <a:pt x="715010" y="415290"/>
                    <a:pt x="647700" y="55880"/>
                    <a:pt x="666750" y="48260"/>
                  </a:cubicBezTo>
                  <a:cubicBezTo>
                    <a:pt x="683260" y="40640"/>
                    <a:pt x="782320" y="190500"/>
                    <a:pt x="811530" y="271780"/>
                  </a:cubicBezTo>
                  <a:cubicBezTo>
                    <a:pt x="840740" y="356870"/>
                    <a:pt x="838200" y="463550"/>
                    <a:pt x="840740" y="547370"/>
                  </a:cubicBezTo>
                  <a:cubicBezTo>
                    <a:pt x="843280" y="619760"/>
                    <a:pt x="839470" y="692150"/>
                    <a:pt x="830580" y="749300"/>
                  </a:cubicBezTo>
                  <a:cubicBezTo>
                    <a:pt x="822960" y="795020"/>
                    <a:pt x="816610" y="834390"/>
                    <a:pt x="796290" y="869950"/>
                  </a:cubicBezTo>
                  <a:cubicBezTo>
                    <a:pt x="777240" y="905510"/>
                    <a:pt x="745490" y="938530"/>
                    <a:pt x="711200" y="960120"/>
                  </a:cubicBezTo>
                  <a:cubicBezTo>
                    <a:pt x="678180" y="982980"/>
                    <a:pt x="627380" y="995680"/>
                    <a:pt x="593090" y="1002030"/>
                  </a:cubicBezTo>
                  <a:cubicBezTo>
                    <a:pt x="570230" y="1004570"/>
                    <a:pt x="554990" y="1004570"/>
                    <a:pt x="530860" y="999490"/>
                  </a:cubicBezTo>
                  <a:cubicBezTo>
                    <a:pt x="497840" y="993140"/>
                    <a:pt x="448310" y="975360"/>
                    <a:pt x="415290" y="952500"/>
                  </a:cubicBezTo>
                  <a:cubicBezTo>
                    <a:pt x="383540" y="928370"/>
                    <a:pt x="353060" y="892810"/>
                    <a:pt x="335280" y="855980"/>
                  </a:cubicBezTo>
                  <a:cubicBezTo>
                    <a:pt x="317500" y="820420"/>
                    <a:pt x="311150" y="783590"/>
                    <a:pt x="309880" y="735330"/>
                  </a:cubicBezTo>
                  <a:cubicBezTo>
                    <a:pt x="307340" y="664210"/>
                    <a:pt x="328930" y="501650"/>
                    <a:pt x="347980" y="472440"/>
                  </a:cubicBezTo>
                  <a:cubicBezTo>
                    <a:pt x="353060" y="464820"/>
                    <a:pt x="359410" y="469900"/>
                    <a:pt x="364490" y="462280"/>
                  </a:cubicBezTo>
                  <a:cubicBezTo>
                    <a:pt x="378460" y="445770"/>
                    <a:pt x="389890" y="374650"/>
                    <a:pt x="406400" y="345440"/>
                  </a:cubicBezTo>
                  <a:cubicBezTo>
                    <a:pt x="417830" y="323850"/>
                    <a:pt x="427990" y="312420"/>
                    <a:pt x="447040" y="297180"/>
                  </a:cubicBezTo>
                  <a:cubicBezTo>
                    <a:pt x="473710" y="275590"/>
                    <a:pt x="516890" y="247650"/>
                    <a:pt x="556260" y="237490"/>
                  </a:cubicBezTo>
                  <a:cubicBezTo>
                    <a:pt x="594360" y="226060"/>
                    <a:pt x="646430" y="228600"/>
                    <a:pt x="680720" y="233680"/>
                  </a:cubicBezTo>
                  <a:cubicBezTo>
                    <a:pt x="704850" y="237490"/>
                    <a:pt x="718820" y="242570"/>
                    <a:pt x="739140" y="255270"/>
                  </a:cubicBezTo>
                  <a:cubicBezTo>
                    <a:pt x="769620" y="271780"/>
                    <a:pt x="812800" y="309880"/>
                    <a:pt x="834390" y="335280"/>
                  </a:cubicBezTo>
                  <a:cubicBezTo>
                    <a:pt x="849630" y="354330"/>
                    <a:pt x="857250" y="368300"/>
                    <a:pt x="864870" y="389890"/>
                  </a:cubicBezTo>
                  <a:cubicBezTo>
                    <a:pt x="876300" y="422910"/>
                    <a:pt x="880110" y="514350"/>
                    <a:pt x="882650" y="514350"/>
                  </a:cubicBezTo>
                  <a:cubicBezTo>
                    <a:pt x="883920" y="514350"/>
                    <a:pt x="892810" y="490220"/>
                    <a:pt x="883920" y="482600"/>
                  </a:cubicBezTo>
                  <a:cubicBezTo>
                    <a:pt x="850900" y="448310"/>
                    <a:pt x="407670" y="544830"/>
                    <a:pt x="363220" y="494030"/>
                  </a:cubicBezTo>
                  <a:cubicBezTo>
                    <a:pt x="345440" y="473710"/>
                    <a:pt x="367030" y="431800"/>
                    <a:pt x="378460" y="401320"/>
                  </a:cubicBezTo>
                  <a:cubicBezTo>
                    <a:pt x="392430" y="365760"/>
                    <a:pt x="417830" y="325120"/>
                    <a:pt x="447040" y="297180"/>
                  </a:cubicBezTo>
                  <a:cubicBezTo>
                    <a:pt x="476250" y="270510"/>
                    <a:pt x="523240" y="247650"/>
                    <a:pt x="556260" y="237490"/>
                  </a:cubicBezTo>
                  <a:cubicBezTo>
                    <a:pt x="579120" y="229870"/>
                    <a:pt x="594360" y="227330"/>
                    <a:pt x="618490" y="228600"/>
                  </a:cubicBezTo>
                  <a:cubicBezTo>
                    <a:pt x="651510" y="229870"/>
                    <a:pt x="708660" y="241300"/>
                    <a:pt x="739140" y="255270"/>
                  </a:cubicBezTo>
                  <a:cubicBezTo>
                    <a:pt x="762000" y="264160"/>
                    <a:pt x="774700" y="273050"/>
                    <a:pt x="792480" y="289560"/>
                  </a:cubicBezTo>
                  <a:cubicBezTo>
                    <a:pt x="816610" y="312420"/>
                    <a:pt x="849630" y="353060"/>
                    <a:pt x="864870" y="389890"/>
                  </a:cubicBezTo>
                  <a:cubicBezTo>
                    <a:pt x="880110" y="427990"/>
                    <a:pt x="883920" y="463550"/>
                    <a:pt x="882650" y="514350"/>
                  </a:cubicBezTo>
                  <a:cubicBezTo>
                    <a:pt x="880110" y="591820"/>
                    <a:pt x="848360" y="737870"/>
                    <a:pt x="820420" y="811530"/>
                  </a:cubicBezTo>
                  <a:cubicBezTo>
                    <a:pt x="802640" y="858520"/>
                    <a:pt x="787400" y="891540"/>
                    <a:pt x="759460" y="920750"/>
                  </a:cubicBezTo>
                  <a:cubicBezTo>
                    <a:pt x="731520" y="949960"/>
                    <a:pt x="685800" y="975360"/>
                    <a:pt x="655320" y="988060"/>
                  </a:cubicBezTo>
                  <a:cubicBezTo>
                    <a:pt x="632460" y="996950"/>
                    <a:pt x="614680" y="999490"/>
                    <a:pt x="593090" y="1002030"/>
                  </a:cubicBezTo>
                  <a:cubicBezTo>
                    <a:pt x="572770" y="1003300"/>
                    <a:pt x="554990" y="1004570"/>
                    <a:pt x="530860" y="999490"/>
                  </a:cubicBezTo>
                  <a:cubicBezTo>
                    <a:pt x="497840" y="993140"/>
                    <a:pt x="444500" y="970280"/>
                    <a:pt x="415290" y="952500"/>
                  </a:cubicBezTo>
                  <a:cubicBezTo>
                    <a:pt x="394970" y="938530"/>
                    <a:pt x="384810" y="928370"/>
                    <a:pt x="369570" y="909320"/>
                  </a:cubicBezTo>
                  <a:cubicBezTo>
                    <a:pt x="349250" y="881380"/>
                    <a:pt x="325120" y="831850"/>
                    <a:pt x="314960" y="797560"/>
                  </a:cubicBezTo>
                  <a:cubicBezTo>
                    <a:pt x="308610" y="769620"/>
                    <a:pt x="304800" y="753110"/>
                    <a:pt x="309880" y="721360"/>
                  </a:cubicBezTo>
                  <a:cubicBezTo>
                    <a:pt x="318770" y="662940"/>
                    <a:pt x="397510" y="568960"/>
                    <a:pt x="405130" y="477520"/>
                  </a:cubicBezTo>
                  <a:cubicBezTo>
                    <a:pt x="414020" y="368300"/>
                    <a:pt x="298450" y="180340"/>
                    <a:pt x="325120" y="106680"/>
                  </a:cubicBezTo>
                  <a:cubicBezTo>
                    <a:pt x="340360" y="63500"/>
                    <a:pt x="391160" y="43180"/>
                    <a:pt x="421640" y="26670"/>
                  </a:cubicBezTo>
                  <a:cubicBezTo>
                    <a:pt x="441960" y="15240"/>
                    <a:pt x="457200" y="10160"/>
                    <a:pt x="481330" y="7620"/>
                  </a:cubicBezTo>
                  <a:cubicBezTo>
                    <a:pt x="514350" y="2540"/>
                    <a:pt x="572770" y="3810"/>
                    <a:pt x="605790" y="11430"/>
                  </a:cubicBezTo>
                  <a:cubicBezTo>
                    <a:pt x="628650" y="16510"/>
                    <a:pt x="642620" y="22860"/>
                    <a:pt x="662940" y="35560"/>
                  </a:cubicBezTo>
                  <a:cubicBezTo>
                    <a:pt x="690880" y="54610"/>
                    <a:pt x="731520" y="87630"/>
                    <a:pt x="753110" y="121920"/>
                  </a:cubicBezTo>
                  <a:cubicBezTo>
                    <a:pt x="774700" y="156210"/>
                    <a:pt x="788670" y="207010"/>
                    <a:pt x="793750" y="240030"/>
                  </a:cubicBezTo>
                  <a:cubicBezTo>
                    <a:pt x="796290" y="264160"/>
                    <a:pt x="796290" y="279400"/>
                    <a:pt x="791210" y="302260"/>
                  </a:cubicBezTo>
                  <a:cubicBezTo>
                    <a:pt x="783590" y="336550"/>
                    <a:pt x="756920" y="372110"/>
                    <a:pt x="742950" y="417830"/>
                  </a:cubicBezTo>
                  <a:cubicBezTo>
                    <a:pt x="721360" y="482600"/>
                    <a:pt x="711200" y="594360"/>
                    <a:pt x="687070" y="657860"/>
                  </a:cubicBezTo>
                  <a:cubicBezTo>
                    <a:pt x="670560" y="703580"/>
                    <a:pt x="656590" y="737870"/>
                    <a:pt x="629920" y="768350"/>
                  </a:cubicBezTo>
                  <a:cubicBezTo>
                    <a:pt x="603250" y="798830"/>
                    <a:pt x="557530" y="825500"/>
                    <a:pt x="527050" y="839470"/>
                  </a:cubicBezTo>
                  <a:cubicBezTo>
                    <a:pt x="505460" y="848360"/>
                    <a:pt x="490220" y="852170"/>
                    <a:pt x="466090" y="853440"/>
                  </a:cubicBezTo>
                  <a:cubicBezTo>
                    <a:pt x="431800" y="855980"/>
                    <a:pt x="379730" y="853440"/>
                    <a:pt x="342900" y="839470"/>
                  </a:cubicBezTo>
                  <a:cubicBezTo>
                    <a:pt x="304800" y="824230"/>
                    <a:pt x="266700" y="798830"/>
                    <a:pt x="240030" y="768350"/>
                  </a:cubicBezTo>
                  <a:cubicBezTo>
                    <a:pt x="213360" y="737870"/>
                    <a:pt x="191770" y="690880"/>
                    <a:pt x="181610" y="657860"/>
                  </a:cubicBezTo>
                  <a:cubicBezTo>
                    <a:pt x="175260" y="635000"/>
                    <a:pt x="175260" y="622300"/>
                    <a:pt x="173990" y="595630"/>
                  </a:cubicBezTo>
                  <a:cubicBezTo>
                    <a:pt x="173990" y="551180"/>
                    <a:pt x="190500" y="481330"/>
                    <a:pt x="190500" y="415290"/>
                  </a:cubicBezTo>
                  <a:cubicBezTo>
                    <a:pt x="191770" y="334010"/>
                    <a:pt x="147320" y="210820"/>
                    <a:pt x="167640" y="147320"/>
                  </a:cubicBezTo>
                  <a:cubicBezTo>
                    <a:pt x="181610" y="104140"/>
                    <a:pt x="222250" y="73660"/>
                    <a:pt x="248920" y="52070"/>
                  </a:cubicBezTo>
                  <a:cubicBezTo>
                    <a:pt x="267970" y="36830"/>
                    <a:pt x="280670" y="30480"/>
                    <a:pt x="303530" y="22860"/>
                  </a:cubicBezTo>
                  <a:cubicBezTo>
                    <a:pt x="336550" y="11430"/>
                    <a:pt x="387350" y="1270"/>
                    <a:pt x="427990" y="5080"/>
                  </a:cubicBezTo>
                  <a:cubicBezTo>
                    <a:pt x="467360" y="8890"/>
                    <a:pt x="510540" y="24130"/>
                    <a:pt x="544830" y="46990"/>
                  </a:cubicBezTo>
                  <a:cubicBezTo>
                    <a:pt x="577850" y="69850"/>
                    <a:pt x="609600" y="102870"/>
                    <a:pt x="628650" y="138430"/>
                  </a:cubicBezTo>
                  <a:cubicBezTo>
                    <a:pt x="648970" y="173990"/>
                    <a:pt x="657860" y="224790"/>
                    <a:pt x="661670" y="259080"/>
                  </a:cubicBezTo>
                  <a:cubicBezTo>
                    <a:pt x="662940" y="283210"/>
                    <a:pt x="661670" y="295910"/>
                    <a:pt x="654050" y="321310"/>
                  </a:cubicBezTo>
                  <a:cubicBezTo>
                    <a:pt x="642620" y="368300"/>
                    <a:pt x="593090" y="438150"/>
                    <a:pt x="574040" y="508000"/>
                  </a:cubicBezTo>
                  <a:cubicBezTo>
                    <a:pt x="549910" y="590550"/>
                    <a:pt x="553720" y="716280"/>
                    <a:pt x="532130" y="786130"/>
                  </a:cubicBezTo>
                  <a:cubicBezTo>
                    <a:pt x="516890" y="833120"/>
                    <a:pt x="502920" y="867410"/>
                    <a:pt x="476250" y="897890"/>
                  </a:cubicBezTo>
                  <a:cubicBezTo>
                    <a:pt x="450850" y="928370"/>
                    <a:pt x="412750" y="956310"/>
                    <a:pt x="375920" y="971550"/>
                  </a:cubicBezTo>
                  <a:cubicBezTo>
                    <a:pt x="337820" y="986790"/>
                    <a:pt x="285750" y="990600"/>
                    <a:pt x="252730" y="989330"/>
                  </a:cubicBezTo>
                  <a:cubicBezTo>
                    <a:pt x="228600" y="988060"/>
                    <a:pt x="213360" y="985520"/>
                    <a:pt x="190500" y="975360"/>
                  </a:cubicBezTo>
                  <a:cubicBezTo>
                    <a:pt x="160020" y="962660"/>
                    <a:pt x="111760" y="930910"/>
                    <a:pt x="86360" y="908050"/>
                  </a:cubicBezTo>
                  <a:cubicBezTo>
                    <a:pt x="69850" y="890270"/>
                    <a:pt x="60960" y="878840"/>
                    <a:pt x="49530" y="857250"/>
                  </a:cubicBezTo>
                  <a:cubicBezTo>
                    <a:pt x="35560" y="825500"/>
                    <a:pt x="20320" y="788670"/>
                    <a:pt x="17780" y="736600"/>
                  </a:cubicBezTo>
                  <a:cubicBezTo>
                    <a:pt x="12700" y="643890"/>
                    <a:pt x="0" y="401320"/>
                    <a:pt x="81280" y="344170"/>
                  </a:cubicBezTo>
                  <a:cubicBezTo>
                    <a:pt x="173990" y="278130"/>
                    <a:pt x="598170" y="439420"/>
                    <a:pt x="598170" y="439420"/>
                  </a:cubicBezTo>
                </a:path>
              </a:pathLst>
            </a:custGeom>
            <a:solidFill>
              <a:srgbClr val="FFF234">
                <a:alpha val="21961"/>
              </a:srgbClr>
            </a:solidFill>
            <a:ln cap="sq">
              <a:noFill/>
              <a:prstDash val="solid"/>
              <a:miter/>
            </a:ln>
          </p:spPr>
        </p:sp>
      </p:grpSp>
      <p:grpSp>
        <p:nvGrpSpPr>
          <p:cNvPr name="Group 36" id="36"/>
          <p:cNvGrpSpPr/>
          <p:nvPr/>
        </p:nvGrpSpPr>
        <p:grpSpPr>
          <a:xfrm rot="0">
            <a:off x="6882765" y="5792453"/>
            <a:ext cx="575310" cy="1524000"/>
            <a:chOff x="0" y="0"/>
            <a:chExt cx="767080" cy="2032000"/>
          </a:xfrm>
        </p:grpSpPr>
        <p:sp>
          <p:nvSpPr>
            <p:cNvPr name="Freeform 37" id="37"/>
            <p:cNvSpPr/>
            <p:nvPr/>
          </p:nvSpPr>
          <p:spPr>
            <a:xfrm flipH="false" flipV="false" rot="0">
              <a:off x="-12700" y="48260"/>
              <a:ext cx="732790" cy="1935480"/>
            </a:xfrm>
            <a:custGeom>
              <a:avLst/>
              <a:gdLst/>
              <a:ahLst/>
              <a:cxnLst/>
              <a:rect r="r" b="b" t="t" l="l"/>
              <a:pathLst>
                <a:path h="1935480" w="732790">
                  <a:moveTo>
                    <a:pt x="610870" y="453390"/>
                  </a:moveTo>
                  <a:cubicBezTo>
                    <a:pt x="608330" y="1080770"/>
                    <a:pt x="684530" y="1325880"/>
                    <a:pt x="664210" y="1490980"/>
                  </a:cubicBezTo>
                  <a:cubicBezTo>
                    <a:pt x="647700" y="1614170"/>
                    <a:pt x="579120" y="1748790"/>
                    <a:pt x="547370" y="1807210"/>
                  </a:cubicBezTo>
                  <a:cubicBezTo>
                    <a:pt x="533400" y="1832610"/>
                    <a:pt x="527050" y="1840230"/>
                    <a:pt x="508000" y="1856740"/>
                  </a:cubicBezTo>
                  <a:cubicBezTo>
                    <a:pt x="482600" y="1878330"/>
                    <a:pt x="440690" y="1908810"/>
                    <a:pt x="401320" y="1921510"/>
                  </a:cubicBezTo>
                  <a:cubicBezTo>
                    <a:pt x="363220" y="1932940"/>
                    <a:pt x="317500" y="1935480"/>
                    <a:pt x="278130" y="1929130"/>
                  </a:cubicBezTo>
                  <a:cubicBezTo>
                    <a:pt x="237490" y="1921510"/>
                    <a:pt x="191770" y="1897380"/>
                    <a:pt x="163830" y="1878330"/>
                  </a:cubicBezTo>
                  <a:cubicBezTo>
                    <a:pt x="143510" y="1864360"/>
                    <a:pt x="133350" y="1852930"/>
                    <a:pt x="119380" y="1833880"/>
                  </a:cubicBezTo>
                  <a:cubicBezTo>
                    <a:pt x="100330" y="1805940"/>
                    <a:pt x="76200" y="1752600"/>
                    <a:pt x="68580" y="1719580"/>
                  </a:cubicBezTo>
                  <a:cubicBezTo>
                    <a:pt x="62230" y="1696720"/>
                    <a:pt x="60960" y="1681480"/>
                    <a:pt x="63500" y="1657350"/>
                  </a:cubicBezTo>
                  <a:cubicBezTo>
                    <a:pt x="68580" y="1623060"/>
                    <a:pt x="90170" y="1593850"/>
                    <a:pt x="100330" y="1537970"/>
                  </a:cubicBezTo>
                  <a:cubicBezTo>
                    <a:pt x="124460" y="1413510"/>
                    <a:pt x="124460" y="1118870"/>
                    <a:pt x="143510" y="920750"/>
                  </a:cubicBezTo>
                  <a:cubicBezTo>
                    <a:pt x="161290" y="734060"/>
                    <a:pt x="203200" y="501650"/>
                    <a:pt x="207010" y="381000"/>
                  </a:cubicBezTo>
                  <a:cubicBezTo>
                    <a:pt x="208280" y="321310"/>
                    <a:pt x="196850" y="281940"/>
                    <a:pt x="199390" y="245110"/>
                  </a:cubicBezTo>
                  <a:cubicBezTo>
                    <a:pt x="200660" y="220980"/>
                    <a:pt x="201930" y="205740"/>
                    <a:pt x="210820" y="182880"/>
                  </a:cubicBezTo>
                  <a:cubicBezTo>
                    <a:pt x="223520" y="152400"/>
                    <a:pt x="254000" y="102870"/>
                    <a:pt x="276860" y="77470"/>
                  </a:cubicBezTo>
                  <a:cubicBezTo>
                    <a:pt x="293370" y="59690"/>
                    <a:pt x="308610" y="49530"/>
                    <a:pt x="326390" y="39370"/>
                  </a:cubicBezTo>
                  <a:cubicBezTo>
                    <a:pt x="344170" y="27940"/>
                    <a:pt x="360680" y="19050"/>
                    <a:pt x="383540" y="13970"/>
                  </a:cubicBezTo>
                  <a:cubicBezTo>
                    <a:pt x="416560" y="6350"/>
                    <a:pt x="468630" y="0"/>
                    <a:pt x="508000" y="7620"/>
                  </a:cubicBezTo>
                  <a:cubicBezTo>
                    <a:pt x="547370" y="15240"/>
                    <a:pt x="593090" y="39370"/>
                    <a:pt x="621030" y="59690"/>
                  </a:cubicBezTo>
                  <a:cubicBezTo>
                    <a:pt x="641350" y="73660"/>
                    <a:pt x="651510" y="83820"/>
                    <a:pt x="665480" y="104140"/>
                  </a:cubicBezTo>
                  <a:cubicBezTo>
                    <a:pt x="684530" y="132080"/>
                    <a:pt x="707390" y="163830"/>
                    <a:pt x="715010" y="218440"/>
                  </a:cubicBezTo>
                  <a:cubicBezTo>
                    <a:pt x="732790" y="332740"/>
                    <a:pt x="665480" y="613410"/>
                    <a:pt x="654050" y="777240"/>
                  </a:cubicBezTo>
                  <a:cubicBezTo>
                    <a:pt x="645160" y="904240"/>
                    <a:pt x="641350" y="1003300"/>
                    <a:pt x="645160" y="1117600"/>
                  </a:cubicBezTo>
                  <a:cubicBezTo>
                    <a:pt x="650240" y="1231900"/>
                    <a:pt x="727710" y="1362710"/>
                    <a:pt x="681990" y="1463040"/>
                  </a:cubicBezTo>
                  <a:cubicBezTo>
                    <a:pt x="626110" y="1584960"/>
                    <a:pt x="342900" y="1788160"/>
                    <a:pt x="254000" y="1758950"/>
                  </a:cubicBezTo>
                  <a:cubicBezTo>
                    <a:pt x="185420" y="1737360"/>
                    <a:pt x="170180" y="1558290"/>
                    <a:pt x="148590" y="1459230"/>
                  </a:cubicBezTo>
                  <a:cubicBezTo>
                    <a:pt x="128270" y="1370330"/>
                    <a:pt x="125730" y="1301750"/>
                    <a:pt x="121920" y="1196340"/>
                  </a:cubicBezTo>
                  <a:cubicBezTo>
                    <a:pt x="116840" y="1035050"/>
                    <a:pt x="124460" y="751840"/>
                    <a:pt x="143510" y="588010"/>
                  </a:cubicBezTo>
                  <a:cubicBezTo>
                    <a:pt x="157480" y="476250"/>
                    <a:pt x="198120" y="368300"/>
                    <a:pt x="203200" y="307340"/>
                  </a:cubicBezTo>
                  <a:cubicBezTo>
                    <a:pt x="204470" y="279400"/>
                    <a:pt x="196850" y="269240"/>
                    <a:pt x="199390" y="245110"/>
                  </a:cubicBezTo>
                  <a:cubicBezTo>
                    <a:pt x="203200" y="212090"/>
                    <a:pt x="220980" y="156210"/>
                    <a:pt x="237490" y="127000"/>
                  </a:cubicBezTo>
                  <a:cubicBezTo>
                    <a:pt x="248920" y="105410"/>
                    <a:pt x="259080" y="92710"/>
                    <a:pt x="276860" y="77470"/>
                  </a:cubicBezTo>
                  <a:cubicBezTo>
                    <a:pt x="302260" y="54610"/>
                    <a:pt x="351790" y="25400"/>
                    <a:pt x="383540" y="13970"/>
                  </a:cubicBezTo>
                  <a:cubicBezTo>
                    <a:pt x="406400" y="5080"/>
                    <a:pt x="421640" y="2540"/>
                    <a:pt x="445770" y="2540"/>
                  </a:cubicBezTo>
                  <a:cubicBezTo>
                    <a:pt x="480060" y="3810"/>
                    <a:pt x="535940" y="13970"/>
                    <a:pt x="567690" y="26670"/>
                  </a:cubicBezTo>
                  <a:cubicBezTo>
                    <a:pt x="590550" y="35560"/>
                    <a:pt x="605790" y="46990"/>
                    <a:pt x="621030" y="59690"/>
                  </a:cubicBezTo>
                  <a:cubicBezTo>
                    <a:pt x="637540" y="72390"/>
                    <a:pt x="651510" y="83820"/>
                    <a:pt x="665480" y="104140"/>
                  </a:cubicBezTo>
                  <a:cubicBezTo>
                    <a:pt x="684530" y="132080"/>
                    <a:pt x="704850" y="179070"/>
                    <a:pt x="715010" y="218440"/>
                  </a:cubicBezTo>
                  <a:cubicBezTo>
                    <a:pt x="726440" y="256540"/>
                    <a:pt x="728980" y="288290"/>
                    <a:pt x="728980" y="336550"/>
                  </a:cubicBezTo>
                  <a:cubicBezTo>
                    <a:pt x="730250" y="408940"/>
                    <a:pt x="716280" y="516890"/>
                    <a:pt x="706120" y="610870"/>
                  </a:cubicBezTo>
                  <a:cubicBezTo>
                    <a:pt x="695960" y="712470"/>
                    <a:pt x="673100" y="819150"/>
                    <a:pt x="664210" y="923290"/>
                  </a:cubicBezTo>
                  <a:cubicBezTo>
                    <a:pt x="655320" y="1024890"/>
                    <a:pt x="664210" y="1127760"/>
                    <a:pt x="655320" y="1230630"/>
                  </a:cubicBezTo>
                  <a:cubicBezTo>
                    <a:pt x="645160" y="1334770"/>
                    <a:pt x="624840" y="1443990"/>
                    <a:pt x="605790" y="1543050"/>
                  </a:cubicBezTo>
                  <a:cubicBezTo>
                    <a:pt x="588010" y="1634490"/>
                    <a:pt x="580390" y="1744980"/>
                    <a:pt x="547370" y="1807210"/>
                  </a:cubicBezTo>
                  <a:cubicBezTo>
                    <a:pt x="524510" y="1847850"/>
                    <a:pt x="486410" y="1875790"/>
                    <a:pt x="459740" y="1894840"/>
                  </a:cubicBezTo>
                  <a:cubicBezTo>
                    <a:pt x="439420" y="1908810"/>
                    <a:pt x="421640" y="1915160"/>
                    <a:pt x="401320" y="1921510"/>
                  </a:cubicBezTo>
                  <a:cubicBezTo>
                    <a:pt x="382270" y="1926590"/>
                    <a:pt x="364490" y="1931670"/>
                    <a:pt x="340360" y="1932940"/>
                  </a:cubicBezTo>
                  <a:cubicBezTo>
                    <a:pt x="306070" y="1932940"/>
                    <a:pt x="254000" y="1926590"/>
                    <a:pt x="217170" y="1910080"/>
                  </a:cubicBezTo>
                  <a:cubicBezTo>
                    <a:pt x="180340" y="1893570"/>
                    <a:pt x="144780" y="1865630"/>
                    <a:pt x="119380" y="1833880"/>
                  </a:cubicBezTo>
                  <a:cubicBezTo>
                    <a:pt x="93980" y="1802130"/>
                    <a:pt x="76200" y="1752600"/>
                    <a:pt x="68580" y="1719580"/>
                  </a:cubicBezTo>
                  <a:cubicBezTo>
                    <a:pt x="62230" y="1696720"/>
                    <a:pt x="60960" y="1681480"/>
                    <a:pt x="63500" y="1657350"/>
                  </a:cubicBezTo>
                  <a:cubicBezTo>
                    <a:pt x="68580" y="1620520"/>
                    <a:pt x="95250" y="1576070"/>
                    <a:pt x="102870" y="1521460"/>
                  </a:cubicBezTo>
                  <a:cubicBezTo>
                    <a:pt x="115570" y="1446530"/>
                    <a:pt x="115570" y="1337310"/>
                    <a:pt x="111760" y="1244600"/>
                  </a:cubicBezTo>
                  <a:cubicBezTo>
                    <a:pt x="107950" y="1146810"/>
                    <a:pt x="85090" y="1061720"/>
                    <a:pt x="80010" y="949960"/>
                  </a:cubicBezTo>
                  <a:cubicBezTo>
                    <a:pt x="72390" y="806450"/>
                    <a:pt x="0" y="537210"/>
                    <a:pt x="85090" y="453390"/>
                  </a:cubicBezTo>
                  <a:cubicBezTo>
                    <a:pt x="172720" y="367030"/>
                    <a:pt x="610870" y="453390"/>
                    <a:pt x="610870" y="453390"/>
                  </a:cubicBezTo>
                </a:path>
              </a:pathLst>
            </a:custGeom>
            <a:solidFill>
              <a:srgbClr val="FFF234">
                <a:alpha val="21961"/>
              </a:srgbClr>
            </a:solidFill>
            <a:ln cap="sq">
              <a:noFill/>
              <a:prstDash val="solid"/>
              <a:miter/>
            </a:ln>
          </p:spPr>
        </p:sp>
      </p:grpSp>
      <p:sp>
        <p:nvSpPr>
          <p:cNvPr name="TextBox 38" id="38"/>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79525" y="2558617"/>
            <a:ext cx="17814560" cy="6030122"/>
            <a:chOff x="0" y="0"/>
            <a:chExt cx="4691900" cy="1588180"/>
          </a:xfrm>
        </p:grpSpPr>
        <p:sp>
          <p:nvSpPr>
            <p:cNvPr name="Freeform 6" id="6"/>
            <p:cNvSpPr/>
            <p:nvPr/>
          </p:nvSpPr>
          <p:spPr>
            <a:xfrm flipH="false" flipV="false" rot="0">
              <a:off x="0" y="0"/>
              <a:ext cx="4691900" cy="1588180"/>
            </a:xfrm>
            <a:custGeom>
              <a:avLst/>
              <a:gdLst/>
              <a:ahLst/>
              <a:cxnLst/>
              <a:rect r="r" b="b" t="t" l="l"/>
              <a:pathLst>
                <a:path h="1588180" w="4691900">
                  <a:moveTo>
                    <a:pt x="0" y="0"/>
                  </a:moveTo>
                  <a:lnTo>
                    <a:pt x="4691900" y="0"/>
                  </a:lnTo>
                  <a:lnTo>
                    <a:pt x="4691900" y="1588180"/>
                  </a:lnTo>
                  <a:lnTo>
                    <a:pt x="0" y="1588180"/>
                  </a:lnTo>
                  <a:close/>
                </a:path>
              </a:pathLst>
            </a:custGeom>
            <a:solidFill>
              <a:srgbClr val="F1F2F2"/>
            </a:solidFill>
          </p:spPr>
        </p:sp>
        <p:sp>
          <p:nvSpPr>
            <p:cNvPr name="TextBox 7" id="7"/>
            <p:cNvSpPr txBox="true"/>
            <p:nvPr/>
          </p:nvSpPr>
          <p:spPr>
            <a:xfrm>
              <a:off x="0" y="-38100"/>
              <a:ext cx="4691900" cy="16262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310983" y="163882"/>
            <a:ext cx="10647798" cy="2280436"/>
            <a:chOff x="0" y="0"/>
            <a:chExt cx="2804358" cy="600609"/>
          </a:xfrm>
        </p:grpSpPr>
        <p:sp>
          <p:nvSpPr>
            <p:cNvPr name="Freeform 9" id="9"/>
            <p:cNvSpPr/>
            <p:nvPr/>
          </p:nvSpPr>
          <p:spPr>
            <a:xfrm flipH="false" flipV="false" rot="0">
              <a:off x="0" y="0"/>
              <a:ext cx="2804358" cy="600609"/>
            </a:xfrm>
            <a:custGeom>
              <a:avLst/>
              <a:gdLst/>
              <a:ahLst/>
              <a:cxnLst/>
              <a:rect r="r" b="b" t="t" l="l"/>
              <a:pathLst>
                <a:path h="600609" w="2804358">
                  <a:moveTo>
                    <a:pt x="0" y="0"/>
                  </a:moveTo>
                  <a:lnTo>
                    <a:pt x="2804358" y="0"/>
                  </a:lnTo>
                  <a:lnTo>
                    <a:pt x="2804358" y="600609"/>
                  </a:lnTo>
                  <a:lnTo>
                    <a:pt x="0" y="600609"/>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804358" cy="63870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316416" y="121330"/>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flipV="true">
            <a:off x="3090478" y="2559214"/>
            <a:ext cx="19050" cy="2128788"/>
          </a:xfrm>
          <a:prstGeom prst="line">
            <a:avLst/>
          </a:prstGeom>
          <a:ln cap="flat" w="133350">
            <a:solidFill>
              <a:srgbClr val="DDDEDE"/>
            </a:solidFill>
            <a:prstDash val="solid"/>
            <a:headEnd type="none" len="sm" w="sm"/>
            <a:tailEnd type="none" len="sm" w="sm"/>
          </a:ln>
        </p:spPr>
      </p:sp>
      <p:sp>
        <p:nvSpPr>
          <p:cNvPr name="Freeform 13" id="13"/>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424211" y="8953500"/>
            <a:ext cx="19974273" cy="1861295"/>
            <a:chOff x="0" y="0"/>
            <a:chExt cx="5260714" cy="490218"/>
          </a:xfrm>
        </p:grpSpPr>
        <p:sp>
          <p:nvSpPr>
            <p:cNvPr name="Freeform 15" id="15"/>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6" id="16"/>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861583" y="3308106"/>
            <a:ext cx="4953135" cy="4877859"/>
          </a:xfrm>
          <a:custGeom>
            <a:avLst/>
            <a:gdLst/>
            <a:ahLst/>
            <a:cxnLst/>
            <a:rect r="r" b="b" t="t" l="l"/>
            <a:pathLst>
              <a:path h="4877859" w="4953135">
                <a:moveTo>
                  <a:pt x="0" y="0"/>
                </a:moveTo>
                <a:lnTo>
                  <a:pt x="4953135" y="0"/>
                </a:lnTo>
                <a:lnTo>
                  <a:pt x="4953135" y="4877860"/>
                </a:lnTo>
                <a:lnTo>
                  <a:pt x="0" y="4877860"/>
                </a:lnTo>
                <a:lnTo>
                  <a:pt x="0" y="0"/>
                </a:lnTo>
                <a:close/>
              </a:path>
            </a:pathLst>
          </a:custGeom>
          <a:blipFill>
            <a:blip r:embed="rId6"/>
            <a:stretch>
              <a:fillRect l="0" t="0" r="0" b="0"/>
            </a:stretch>
          </a:blipFill>
        </p:spPr>
      </p:sp>
      <p:sp>
        <p:nvSpPr>
          <p:cNvPr name="TextBox 18" id="18"/>
          <p:cNvSpPr txBox="true"/>
          <p:nvPr/>
        </p:nvSpPr>
        <p:spPr>
          <a:xfrm rot="0">
            <a:off x="596705" y="3170511"/>
            <a:ext cx="4156254" cy="646430"/>
          </a:xfrm>
          <a:prstGeom prst="rect">
            <a:avLst/>
          </a:prstGeom>
        </p:spPr>
        <p:txBody>
          <a:bodyPr anchor="t" rtlCol="false" tIns="0" lIns="0" bIns="0" rIns="0">
            <a:spAutoFit/>
          </a:bodyPr>
          <a:lstStyle/>
          <a:p>
            <a:pPr algn="l">
              <a:lnSpc>
                <a:spcPts val="5320"/>
              </a:lnSpc>
            </a:pPr>
            <a:r>
              <a:rPr lang="en-US" sz="3800">
                <a:solidFill>
                  <a:srgbClr val="000000"/>
                </a:solidFill>
                <a:latin typeface="Fredoka Bold"/>
              </a:rPr>
              <a:t>SIMPLIFY</a:t>
            </a:r>
          </a:p>
        </p:txBody>
      </p:sp>
      <p:sp>
        <p:nvSpPr>
          <p:cNvPr name="TextBox 19" id="19"/>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0" id="20"/>
          <p:cNvSpPr txBox="true"/>
          <p:nvPr/>
        </p:nvSpPr>
        <p:spPr>
          <a:xfrm rot="0">
            <a:off x="3428323" y="2676281"/>
            <a:ext cx="14354611" cy="1206500"/>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ea typeface="Nunito Bold"/>
              </a:rPr>
              <a:t>approximate H(Γ) using a continuous indicator function 𝜒. </a:t>
            </a:r>
          </a:p>
          <a:p>
            <a:pPr algn="l">
              <a:lnSpc>
                <a:spcPts val="4899"/>
              </a:lnSpc>
            </a:pPr>
            <a:r>
              <a:rPr lang="en-US" sz="3499">
                <a:solidFill>
                  <a:srgbClr val="000000"/>
                </a:solidFill>
                <a:latin typeface="Nunito Bold"/>
              </a:rPr>
              <a:t>χ is close to 0 around edge Γ, otherwise 1</a:t>
            </a:r>
          </a:p>
        </p:txBody>
      </p:sp>
      <p:sp>
        <p:nvSpPr>
          <p:cNvPr name="TextBox 21" id="21"/>
          <p:cNvSpPr txBox="true"/>
          <p:nvPr/>
        </p:nvSpPr>
        <p:spPr>
          <a:xfrm rot="0">
            <a:off x="2008875" y="66473"/>
            <a:ext cx="15108102" cy="2295567"/>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AMBROSIO-TORTORELLI APPROXIMATION</a:t>
            </a:r>
          </a:p>
        </p:txBody>
      </p:sp>
      <p:sp>
        <p:nvSpPr>
          <p:cNvPr name="Freeform 22" id="22"/>
          <p:cNvSpPr/>
          <p:nvPr/>
        </p:nvSpPr>
        <p:spPr>
          <a:xfrm flipH="false" flipV="false" rot="0">
            <a:off x="3428323" y="3997081"/>
            <a:ext cx="8282555" cy="1609182"/>
          </a:xfrm>
          <a:custGeom>
            <a:avLst/>
            <a:gdLst/>
            <a:ahLst/>
            <a:cxnLst/>
            <a:rect r="r" b="b" t="t" l="l"/>
            <a:pathLst>
              <a:path h="1609182" w="8282555">
                <a:moveTo>
                  <a:pt x="0" y="0"/>
                </a:moveTo>
                <a:lnTo>
                  <a:pt x="8282555" y="0"/>
                </a:lnTo>
                <a:lnTo>
                  <a:pt x="8282555" y="1609182"/>
                </a:lnTo>
                <a:lnTo>
                  <a:pt x="0" y="1609182"/>
                </a:lnTo>
                <a:lnTo>
                  <a:pt x="0" y="0"/>
                </a:lnTo>
                <a:close/>
              </a:path>
            </a:pathLst>
          </a:custGeom>
          <a:blipFill>
            <a:blip r:embed="rId7"/>
            <a:stretch>
              <a:fillRect l="0" t="0" r="0" b="0"/>
            </a:stretch>
          </a:blipFill>
        </p:spPr>
      </p:sp>
      <p:sp>
        <p:nvSpPr>
          <p:cNvPr name="TextBox 23" id="23"/>
          <p:cNvSpPr txBox="true"/>
          <p:nvPr/>
        </p:nvSpPr>
        <p:spPr>
          <a:xfrm rot="0">
            <a:off x="3307417" y="5786316"/>
            <a:ext cx="8524368" cy="3063875"/>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ϵ is a parameter controlling the width of the transition between 0 - 1</a:t>
            </a:r>
          </a:p>
          <a:p>
            <a:pPr algn="l">
              <a:lnSpc>
                <a:spcPts val="4899"/>
              </a:lnSpc>
            </a:pPr>
          </a:p>
          <a:p>
            <a:pPr algn="l">
              <a:lnSpc>
                <a:spcPts val="4899"/>
              </a:lnSpc>
            </a:pPr>
            <a:r>
              <a:rPr lang="en-US" sz="3499">
                <a:solidFill>
                  <a:srgbClr val="000000"/>
                </a:solidFill>
                <a:latin typeface="Nunito Bold"/>
              </a:rPr>
              <a:t>Source: PDE Methods for Inpaintings, Carola-Bibiance Inpainting</a:t>
            </a:r>
          </a:p>
        </p:txBody>
      </p:sp>
      <p:sp>
        <p:nvSpPr>
          <p:cNvPr name="TextBox 24" id="24"/>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590398" y="6983167"/>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580965" cy="10287000"/>
            <a:chOff x="0" y="0"/>
            <a:chExt cx="1370105" cy="3935885"/>
          </a:xfrm>
        </p:grpSpPr>
        <p:sp>
          <p:nvSpPr>
            <p:cNvPr name="Freeform 4" id="4"/>
            <p:cNvSpPr/>
            <p:nvPr/>
          </p:nvSpPr>
          <p:spPr>
            <a:xfrm flipH="false" flipV="false" rot="0">
              <a:off x="0" y="0"/>
              <a:ext cx="1370105" cy="3935885"/>
            </a:xfrm>
            <a:custGeom>
              <a:avLst/>
              <a:gdLst/>
              <a:ahLst/>
              <a:cxnLst/>
              <a:rect r="r" b="b" t="t" l="l"/>
              <a:pathLst>
                <a:path h="3935885" w="1370105">
                  <a:moveTo>
                    <a:pt x="0" y="0"/>
                  </a:moveTo>
                  <a:lnTo>
                    <a:pt x="1370105" y="0"/>
                  </a:lnTo>
                  <a:lnTo>
                    <a:pt x="1370105" y="3935885"/>
                  </a:lnTo>
                  <a:lnTo>
                    <a:pt x="0" y="3935885"/>
                  </a:lnTo>
                  <a:close/>
                </a:path>
              </a:pathLst>
            </a:custGeom>
            <a:solidFill>
              <a:srgbClr val="F1F2F2"/>
            </a:solidFill>
          </p:spPr>
        </p:sp>
      </p:grpSp>
      <p:sp>
        <p:nvSpPr>
          <p:cNvPr name="Freeform 5" id="5"/>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250574" y="2040029"/>
            <a:ext cx="1254139" cy="1284500"/>
          </a:xfrm>
          <a:custGeom>
            <a:avLst/>
            <a:gdLst/>
            <a:ahLst/>
            <a:cxnLst/>
            <a:rect r="r" b="b" t="t" l="l"/>
            <a:pathLst>
              <a:path h="1284500" w="1254139">
                <a:moveTo>
                  <a:pt x="0" y="0"/>
                </a:moveTo>
                <a:lnTo>
                  <a:pt x="1254139" y="0"/>
                </a:lnTo>
                <a:lnTo>
                  <a:pt x="1254139" y="1284501"/>
                </a:lnTo>
                <a:lnTo>
                  <a:pt x="0" y="12845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783185" y="2284358"/>
            <a:ext cx="5685463" cy="1033721"/>
          </a:xfrm>
          <a:custGeom>
            <a:avLst/>
            <a:gdLst/>
            <a:ahLst/>
            <a:cxnLst/>
            <a:rect r="r" b="b" t="t" l="l"/>
            <a:pathLst>
              <a:path h="1033721" w="5685463">
                <a:moveTo>
                  <a:pt x="0" y="0"/>
                </a:moveTo>
                <a:lnTo>
                  <a:pt x="5685463" y="0"/>
                </a:lnTo>
                <a:lnTo>
                  <a:pt x="5685463" y="1033720"/>
                </a:lnTo>
                <a:lnTo>
                  <a:pt x="0" y="10337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6174322" y="2458318"/>
            <a:ext cx="8481782" cy="571500"/>
          </a:xfrm>
          <a:prstGeom prst="rect">
            <a:avLst/>
          </a:prstGeom>
        </p:spPr>
        <p:txBody>
          <a:bodyPr anchor="t" rtlCol="false" tIns="0" lIns="0" bIns="0" rIns="0">
            <a:spAutoFit/>
          </a:bodyPr>
          <a:lstStyle/>
          <a:p>
            <a:pPr algn="l">
              <a:lnSpc>
                <a:spcPts val="4800"/>
              </a:lnSpc>
            </a:pPr>
            <a:r>
              <a:rPr lang="en-US" sz="3000">
                <a:solidFill>
                  <a:srgbClr val="F8F8F8"/>
                </a:solidFill>
                <a:latin typeface="Fredoka"/>
              </a:rPr>
              <a:t>Background &amp; Motivation</a:t>
            </a:r>
          </a:p>
        </p:txBody>
      </p:sp>
      <p:sp>
        <p:nvSpPr>
          <p:cNvPr name="TextBox 9" id="9"/>
          <p:cNvSpPr txBox="true"/>
          <p:nvPr/>
        </p:nvSpPr>
        <p:spPr>
          <a:xfrm rot="0">
            <a:off x="6174322" y="3742818"/>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Mathematical Modeling</a:t>
            </a:r>
          </a:p>
        </p:txBody>
      </p:sp>
      <p:sp>
        <p:nvSpPr>
          <p:cNvPr name="TextBox 10" id="10"/>
          <p:cNvSpPr txBox="true"/>
          <p:nvPr/>
        </p:nvSpPr>
        <p:spPr>
          <a:xfrm rot="0">
            <a:off x="6174322" y="5027319"/>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Implementations</a:t>
            </a:r>
          </a:p>
        </p:txBody>
      </p:sp>
      <p:sp>
        <p:nvSpPr>
          <p:cNvPr name="TextBox 11" id="11"/>
          <p:cNvSpPr txBox="true"/>
          <p:nvPr/>
        </p:nvSpPr>
        <p:spPr>
          <a:xfrm rot="0">
            <a:off x="6174322" y="6311819"/>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Results</a:t>
            </a:r>
          </a:p>
        </p:txBody>
      </p:sp>
      <p:sp>
        <p:nvSpPr>
          <p:cNvPr name="TextBox 12" id="12"/>
          <p:cNvSpPr txBox="true"/>
          <p:nvPr/>
        </p:nvSpPr>
        <p:spPr>
          <a:xfrm rot="0">
            <a:off x="6174322" y="7596319"/>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Conclusion &amp; Discussions</a:t>
            </a:r>
          </a:p>
        </p:txBody>
      </p:sp>
      <p:sp>
        <p:nvSpPr>
          <p:cNvPr name="TextBox 13" id="13"/>
          <p:cNvSpPr txBox="true"/>
          <p:nvPr/>
        </p:nvSpPr>
        <p:spPr>
          <a:xfrm rot="0">
            <a:off x="4881969" y="2458318"/>
            <a:ext cx="682307" cy="571500"/>
          </a:xfrm>
          <a:prstGeom prst="rect">
            <a:avLst/>
          </a:prstGeom>
        </p:spPr>
        <p:txBody>
          <a:bodyPr anchor="t" rtlCol="false" tIns="0" lIns="0" bIns="0" rIns="0">
            <a:spAutoFit/>
          </a:bodyPr>
          <a:lstStyle/>
          <a:p>
            <a:pPr algn="l">
              <a:lnSpc>
                <a:spcPts val="4800"/>
              </a:lnSpc>
            </a:pPr>
            <a:r>
              <a:rPr lang="en-US" sz="3000">
                <a:solidFill>
                  <a:srgbClr val="FFFFFF"/>
                </a:solidFill>
                <a:latin typeface="Fredoka"/>
              </a:rPr>
              <a:t>I</a:t>
            </a:r>
          </a:p>
        </p:txBody>
      </p:sp>
      <p:sp>
        <p:nvSpPr>
          <p:cNvPr name="TextBox 14" id="14"/>
          <p:cNvSpPr txBox="true"/>
          <p:nvPr/>
        </p:nvSpPr>
        <p:spPr>
          <a:xfrm rot="0">
            <a:off x="4881969" y="3742818"/>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II</a:t>
            </a:r>
          </a:p>
        </p:txBody>
      </p:sp>
      <p:sp>
        <p:nvSpPr>
          <p:cNvPr name="TextBox 15" id="15"/>
          <p:cNvSpPr txBox="true"/>
          <p:nvPr/>
        </p:nvSpPr>
        <p:spPr>
          <a:xfrm rot="0">
            <a:off x="4881969" y="5027319"/>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III</a:t>
            </a:r>
          </a:p>
        </p:txBody>
      </p:sp>
      <p:sp>
        <p:nvSpPr>
          <p:cNvPr name="TextBox 16" id="16"/>
          <p:cNvSpPr txBox="true"/>
          <p:nvPr/>
        </p:nvSpPr>
        <p:spPr>
          <a:xfrm rot="0">
            <a:off x="4881969" y="6311819"/>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IV</a:t>
            </a:r>
          </a:p>
        </p:txBody>
      </p:sp>
      <p:sp>
        <p:nvSpPr>
          <p:cNvPr name="TextBox 17" id="17"/>
          <p:cNvSpPr txBox="true"/>
          <p:nvPr/>
        </p:nvSpPr>
        <p:spPr>
          <a:xfrm rot="0">
            <a:off x="4881969" y="7596319"/>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V</a:t>
            </a:r>
          </a:p>
        </p:txBody>
      </p:sp>
      <p:sp>
        <p:nvSpPr>
          <p:cNvPr name="TextBox 18" id="18"/>
          <p:cNvSpPr txBox="true"/>
          <p:nvPr/>
        </p:nvSpPr>
        <p:spPr>
          <a:xfrm rot="0">
            <a:off x="16166354" y="2458318"/>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3</a:t>
            </a:r>
          </a:p>
        </p:txBody>
      </p:sp>
      <p:sp>
        <p:nvSpPr>
          <p:cNvPr name="TextBox 19" id="19"/>
          <p:cNvSpPr txBox="true"/>
          <p:nvPr/>
        </p:nvSpPr>
        <p:spPr>
          <a:xfrm rot="0">
            <a:off x="16166354" y="3742818"/>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6</a:t>
            </a:r>
          </a:p>
        </p:txBody>
      </p:sp>
      <p:sp>
        <p:nvSpPr>
          <p:cNvPr name="TextBox 20" id="20"/>
          <p:cNvSpPr txBox="true"/>
          <p:nvPr/>
        </p:nvSpPr>
        <p:spPr>
          <a:xfrm rot="0">
            <a:off x="15924330" y="1687756"/>
            <a:ext cx="1503585" cy="571500"/>
          </a:xfrm>
          <a:prstGeom prst="rect">
            <a:avLst/>
          </a:prstGeom>
        </p:spPr>
        <p:txBody>
          <a:bodyPr anchor="t" rtlCol="false" tIns="0" lIns="0" bIns="0" rIns="0">
            <a:spAutoFit/>
          </a:bodyPr>
          <a:lstStyle/>
          <a:p>
            <a:pPr algn="ctr">
              <a:lnSpc>
                <a:spcPts val="4800"/>
              </a:lnSpc>
            </a:pPr>
            <a:r>
              <a:rPr lang="en-US" sz="3000">
                <a:solidFill>
                  <a:srgbClr val="333333"/>
                </a:solidFill>
                <a:latin typeface="Fredoka"/>
              </a:rPr>
              <a:t>Page</a:t>
            </a:r>
          </a:p>
        </p:txBody>
      </p:sp>
      <p:sp>
        <p:nvSpPr>
          <p:cNvPr name="TextBox 21" id="21"/>
          <p:cNvSpPr txBox="true"/>
          <p:nvPr/>
        </p:nvSpPr>
        <p:spPr>
          <a:xfrm rot="0">
            <a:off x="1028700" y="872491"/>
            <a:ext cx="2552265" cy="1247775"/>
          </a:xfrm>
          <a:prstGeom prst="rect">
            <a:avLst/>
          </a:prstGeom>
        </p:spPr>
        <p:txBody>
          <a:bodyPr anchor="t" rtlCol="false" tIns="0" lIns="0" bIns="0" rIns="0">
            <a:spAutoFit/>
          </a:bodyPr>
          <a:lstStyle/>
          <a:p>
            <a:pPr algn="l">
              <a:lnSpc>
                <a:spcPts val="4919"/>
              </a:lnSpc>
            </a:pPr>
            <a:r>
              <a:rPr lang="en-US" sz="4099" spc="127">
                <a:solidFill>
                  <a:srgbClr val="333333"/>
                </a:solidFill>
                <a:latin typeface="Fredoka"/>
              </a:rPr>
              <a:t>Table of</a:t>
            </a:r>
          </a:p>
          <a:p>
            <a:pPr algn="l">
              <a:lnSpc>
                <a:spcPts val="4919"/>
              </a:lnSpc>
            </a:pPr>
            <a:r>
              <a:rPr lang="en-US" sz="4099" spc="127">
                <a:solidFill>
                  <a:srgbClr val="333333"/>
                </a:solidFill>
                <a:latin typeface="Fredoka"/>
              </a:rPr>
              <a:t>Contents</a:t>
            </a:r>
          </a:p>
        </p:txBody>
      </p:sp>
      <p:sp>
        <p:nvSpPr>
          <p:cNvPr name="TextBox 22" id="22"/>
          <p:cNvSpPr txBox="true"/>
          <p:nvPr/>
        </p:nvSpPr>
        <p:spPr>
          <a:xfrm rot="0">
            <a:off x="16166354" y="50273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23</a:t>
            </a:r>
          </a:p>
        </p:txBody>
      </p:sp>
      <p:sp>
        <p:nvSpPr>
          <p:cNvPr name="TextBox 23" id="23"/>
          <p:cNvSpPr txBox="true"/>
          <p:nvPr/>
        </p:nvSpPr>
        <p:spPr>
          <a:xfrm rot="0">
            <a:off x="16166354" y="63118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34</a:t>
            </a:r>
          </a:p>
        </p:txBody>
      </p:sp>
      <p:sp>
        <p:nvSpPr>
          <p:cNvPr name="TextBox 24" id="24"/>
          <p:cNvSpPr txBox="true"/>
          <p:nvPr/>
        </p:nvSpPr>
        <p:spPr>
          <a:xfrm rot="0">
            <a:off x="16166354" y="75963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40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79525" y="2558617"/>
            <a:ext cx="17814560" cy="6030122"/>
            <a:chOff x="0" y="0"/>
            <a:chExt cx="4691900" cy="1588180"/>
          </a:xfrm>
        </p:grpSpPr>
        <p:sp>
          <p:nvSpPr>
            <p:cNvPr name="Freeform 6" id="6"/>
            <p:cNvSpPr/>
            <p:nvPr/>
          </p:nvSpPr>
          <p:spPr>
            <a:xfrm flipH="false" flipV="false" rot="0">
              <a:off x="0" y="0"/>
              <a:ext cx="4691900" cy="1588180"/>
            </a:xfrm>
            <a:custGeom>
              <a:avLst/>
              <a:gdLst/>
              <a:ahLst/>
              <a:cxnLst/>
              <a:rect r="r" b="b" t="t" l="l"/>
              <a:pathLst>
                <a:path h="1588180" w="4691900">
                  <a:moveTo>
                    <a:pt x="0" y="0"/>
                  </a:moveTo>
                  <a:lnTo>
                    <a:pt x="4691900" y="0"/>
                  </a:lnTo>
                  <a:lnTo>
                    <a:pt x="4691900" y="1588180"/>
                  </a:lnTo>
                  <a:lnTo>
                    <a:pt x="0" y="1588180"/>
                  </a:lnTo>
                  <a:close/>
                </a:path>
              </a:pathLst>
            </a:custGeom>
            <a:solidFill>
              <a:srgbClr val="F1F2F2"/>
            </a:solidFill>
          </p:spPr>
        </p:sp>
        <p:sp>
          <p:nvSpPr>
            <p:cNvPr name="TextBox 7" id="7"/>
            <p:cNvSpPr txBox="true"/>
            <p:nvPr/>
          </p:nvSpPr>
          <p:spPr>
            <a:xfrm>
              <a:off x="0" y="-38100"/>
              <a:ext cx="4691900" cy="16262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310983" y="163882"/>
            <a:ext cx="10647798" cy="2223286"/>
            <a:chOff x="0" y="0"/>
            <a:chExt cx="2804358" cy="585557"/>
          </a:xfrm>
        </p:grpSpPr>
        <p:sp>
          <p:nvSpPr>
            <p:cNvPr name="Freeform 9" id="9"/>
            <p:cNvSpPr/>
            <p:nvPr/>
          </p:nvSpPr>
          <p:spPr>
            <a:xfrm flipH="false" flipV="false" rot="0">
              <a:off x="0" y="0"/>
              <a:ext cx="2804358" cy="585557"/>
            </a:xfrm>
            <a:custGeom>
              <a:avLst/>
              <a:gdLst/>
              <a:ahLst/>
              <a:cxnLst/>
              <a:rect r="r" b="b" t="t" l="l"/>
              <a:pathLst>
                <a:path h="585557" w="2804358">
                  <a:moveTo>
                    <a:pt x="0" y="0"/>
                  </a:moveTo>
                  <a:lnTo>
                    <a:pt x="2804358" y="0"/>
                  </a:lnTo>
                  <a:lnTo>
                    <a:pt x="2804358" y="585557"/>
                  </a:lnTo>
                  <a:lnTo>
                    <a:pt x="0" y="585557"/>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804358" cy="623657"/>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316416" y="121330"/>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flipV="true">
            <a:off x="3090478" y="2559214"/>
            <a:ext cx="19050" cy="2128788"/>
          </a:xfrm>
          <a:prstGeom prst="line">
            <a:avLst/>
          </a:prstGeom>
          <a:ln cap="flat" w="133350">
            <a:solidFill>
              <a:srgbClr val="DDDEDE"/>
            </a:solidFill>
            <a:prstDash val="solid"/>
            <a:headEnd type="none" len="sm" w="sm"/>
            <a:tailEnd type="none" len="sm" w="sm"/>
          </a:ln>
        </p:spPr>
      </p:sp>
      <p:sp>
        <p:nvSpPr>
          <p:cNvPr name="Freeform 13" id="13"/>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424211" y="8953500"/>
            <a:ext cx="19974273" cy="1861295"/>
            <a:chOff x="0" y="0"/>
            <a:chExt cx="5260714" cy="490218"/>
          </a:xfrm>
        </p:grpSpPr>
        <p:sp>
          <p:nvSpPr>
            <p:cNvPr name="Freeform 15" id="15"/>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6" id="16"/>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3391368" y="3429499"/>
            <a:ext cx="11841219" cy="1681309"/>
          </a:xfrm>
          <a:custGeom>
            <a:avLst/>
            <a:gdLst/>
            <a:ahLst/>
            <a:cxnLst/>
            <a:rect r="r" b="b" t="t" l="l"/>
            <a:pathLst>
              <a:path h="1681309" w="11841219">
                <a:moveTo>
                  <a:pt x="0" y="0"/>
                </a:moveTo>
                <a:lnTo>
                  <a:pt x="11841218" y="0"/>
                </a:lnTo>
                <a:lnTo>
                  <a:pt x="11841218" y="1681309"/>
                </a:lnTo>
                <a:lnTo>
                  <a:pt x="0" y="1681309"/>
                </a:lnTo>
                <a:lnTo>
                  <a:pt x="0" y="0"/>
                </a:lnTo>
                <a:close/>
              </a:path>
            </a:pathLst>
          </a:custGeom>
          <a:blipFill>
            <a:blip r:embed="rId6"/>
            <a:stretch>
              <a:fillRect l="0" t="0" r="0" b="0"/>
            </a:stretch>
          </a:blipFill>
        </p:spPr>
      </p:sp>
      <p:sp>
        <p:nvSpPr>
          <p:cNvPr name="TextBox 18" id="18"/>
          <p:cNvSpPr txBox="true"/>
          <p:nvPr/>
        </p:nvSpPr>
        <p:spPr>
          <a:xfrm rot="0">
            <a:off x="596705" y="3170511"/>
            <a:ext cx="4156254" cy="646430"/>
          </a:xfrm>
          <a:prstGeom prst="rect">
            <a:avLst/>
          </a:prstGeom>
        </p:spPr>
        <p:txBody>
          <a:bodyPr anchor="t" rtlCol="false" tIns="0" lIns="0" bIns="0" rIns="0">
            <a:spAutoFit/>
          </a:bodyPr>
          <a:lstStyle/>
          <a:p>
            <a:pPr algn="l">
              <a:lnSpc>
                <a:spcPts val="5320"/>
              </a:lnSpc>
            </a:pPr>
            <a:r>
              <a:rPr lang="en-US" sz="3800">
                <a:solidFill>
                  <a:srgbClr val="000000"/>
                </a:solidFill>
                <a:latin typeface="Fredoka Bold"/>
              </a:rPr>
              <a:t>FORMULA</a:t>
            </a:r>
          </a:p>
        </p:txBody>
      </p:sp>
      <p:sp>
        <p:nvSpPr>
          <p:cNvPr name="TextBox 19" id="19"/>
          <p:cNvSpPr txBox="true"/>
          <p:nvPr/>
        </p:nvSpPr>
        <p:spPr>
          <a:xfrm rot="0">
            <a:off x="3391368" y="2797674"/>
            <a:ext cx="14354611" cy="1206500"/>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χ_ε is computed, for a given image u, as the minimiser of </a:t>
            </a:r>
          </a:p>
          <a:p>
            <a:pPr algn="l">
              <a:lnSpc>
                <a:spcPts val="4899"/>
              </a:lnSpc>
            </a:pPr>
          </a:p>
        </p:txBody>
      </p:sp>
      <p:grpSp>
        <p:nvGrpSpPr>
          <p:cNvPr name="Group 20" id="20"/>
          <p:cNvGrpSpPr/>
          <p:nvPr/>
        </p:nvGrpSpPr>
        <p:grpSpPr>
          <a:xfrm rot="0">
            <a:off x="8631555" y="3568065"/>
            <a:ext cx="6379845" cy="1227773"/>
            <a:chOff x="0" y="0"/>
            <a:chExt cx="8506460" cy="1637030"/>
          </a:xfrm>
        </p:grpSpPr>
        <p:sp>
          <p:nvSpPr>
            <p:cNvPr name="Freeform 21" id="21"/>
            <p:cNvSpPr/>
            <p:nvPr/>
          </p:nvSpPr>
          <p:spPr>
            <a:xfrm flipH="false" flipV="false" rot="0">
              <a:off x="50800" y="46990"/>
              <a:ext cx="8403590" cy="1537970"/>
            </a:xfrm>
            <a:custGeom>
              <a:avLst/>
              <a:gdLst/>
              <a:ahLst/>
              <a:cxnLst/>
              <a:rect r="r" b="b" t="t" l="l"/>
              <a:pathLst>
                <a:path h="1537970" w="8403590">
                  <a:moveTo>
                    <a:pt x="0" y="1024890"/>
                  </a:moveTo>
                  <a:cubicBezTo>
                    <a:pt x="494030" y="796290"/>
                    <a:pt x="590550" y="801370"/>
                    <a:pt x="693420" y="791210"/>
                  </a:cubicBezTo>
                  <a:cubicBezTo>
                    <a:pt x="800100" y="781050"/>
                    <a:pt x="919480" y="774700"/>
                    <a:pt x="1017270" y="769620"/>
                  </a:cubicBezTo>
                  <a:cubicBezTo>
                    <a:pt x="1098550" y="765810"/>
                    <a:pt x="1221740" y="779780"/>
                    <a:pt x="1240790" y="762000"/>
                  </a:cubicBezTo>
                  <a:cubicBezTo>
                    <a:pt x="1245870" y="755650"/>
                    <a:pt x="1236980" y="748030"/>
                    <a:pt x="1242060" y="740410"/>
                  </a:cubicBezTo>
                  <a:cubicBezTo>
                    <a:pt x="1261110" y="716280"/>
                    <a:pt x="1447800" y="693420"/>
                    <a:pt x="1471930" y="666750"/>
                  </a:cubicBezTo>
                  <a:cubicBezTo>
                    <a:pt x="1480820" y="657860"/>
                    <a:pt x="1477010" y="647700"/>
                    <a:pt x="1479550" y="638810"/>
                  </a:cubicBezTo>
                  <a:cubicBezTo>
                    <a:pt x="1482090" y="628650"/>
                    <a:pt x="1485900" y="608330"/>
                    <a:pt x="1487170" y="608330"/>
                  </a:cubicBezTo>
                  <a:cubicBezTo>
                    <a:pt x="1487170" y="607060"/>
                    <a:pt x="1497330" y="589280"/>
                    <a:pt x="1501140" y="580390"/>
                  </a:cubicBezTo>
                  <a:cubicBezTo>
                    <a:pt x="1504950" y="572770"/>
                    <a:pt x="1513840" y="566420"/>
                    <a:pt x="1511300" y="561340"/>
                  </a:cubicBezTo>
                  <a:cubicBezTo>
                    <a:pt x="1504950" y="547370"/>
                    <a:pt x="1398270" y="549910"/>
                    <a:pt x="1367790" y="546100"/>
                  </a:cubicBezTo>
                  <a:cubicBezTo>
                    <a:pt x="1353820" y="544830"/>
                    <a:pt x="1347470" y="543560"/>
                    <a:pt x="1337310" y="542290"/>
                  </a:cubicBezTo>
                  <a:cubicBezTo>
                    <a:pt x="1327150" y="541020"/>
                    <a:pt x="1306830" y="538480"/>
                    <a:pt x="1305560" y="538480"/>
                  </a:cubicBezTo>
                  <a:cubicBezTo>
                    <a:pt x="1305560" y="538480"/>
                    <a:pt x="1286510" y="530860"/>
                    <a:pt x="1276350" y="527050"/>
                  </a:cubicBezTo>
                  <a:cubicBezTo>
                    <a:pt x="1266190" y="523240"/>
                    <a:pt x="1247140" y="515620"/>
                    <a:pt x="1247140" y="515620"/>
                  </a:cubicBezTo>
                  <a:cubicBezTo>
                    <a:pt x="1247140" y="515620"/>
                    <a:pt x="1229360" y="504190"/>
                    <a:pt x="1221740" y="497840"/>
                  </a:cubicBezTo>
                  <a:cubicBezTo>
                    <a:pt x="1212850" y="492760"/>
                    <a:pt x="1196340" y="480060"/>
                    <a:pt x="1195070" y="480060"/>
                  </a:cubicBezTo>
                  <a:cubicBezTo>
                    <a:pt x="1195070" y="480060"/>
                    <a:pt x="1181100" y="464820"/>
                    <a:pt x="1174750" y="457200"/>
                  </a:cubicBezTo>
                  <a:cubicBezTo>
                    <a:pt x="1168400" y="449580"/>
                    <a:pt x="1154430" y="433070"/>
                    <a:pt x="1154430" y="433070"/>
                  </a:cubicBezTo>
                  <a:cubicBezTo>
                    <a:pt x="1153160" y="433070"/>
                    <a:pt x="1144270" y="415290"/>
                    <a:pt x="1139190" y="405130"/>
                  </a:cubicBezTo>
                  <a:cubicBezTo>
                    <a:pt x="1134110" y="396240"/>
                    <a:pt x="1125220" y="378460"/>
                    <a:pt x="1125220" y="377190"/>
                  </a:cubicBezTo>
                  <a:cubicBezTo>
                    <a:pt x="1125220" y="377190"/>
                    <a:pt x="1120140" y="356870"/>
                    <a:pt x="1117600" y="346710"/>
                  </a:cubicBezTo>
                  <a:cubicBezTo>
                    <a:pt x="1115060" y="336550"/>
                    <a:pt x="1109980" y="317500"/>
                    <a:pt x="1109980" y="316230"/>
                  </a:cubicBezTo>
                  <a:cubicBezTo>
                    <a:pt x="1109980" y="316230"/>
                    <a:pt x="1109980" y="295910"/>
                    <a:pt x="1109980" y="285750"/>
                  </a:cubicBezTo>
                  <a:cubicBezTo>
                    <a:pt x="1109980" y="274320"/>
                    <a:pt x="1109980" y="254000"/>
                    <a:pt x="1109980" y="254000"/>
                  </a:cubicBezTo>
                  <a:cubicBezTo>
                    <a:pt x="1109980" y="254000"/>
                    <a:pt x="1115060" y="233680"/>
                    <a:pt x="1117600" y="223520"/>
                  </a:cubicBezTo>
                  <a:cubicBezTo>
                    <a:pt x="1120140" y="213360"/>
                    <a:pt x="1125220" y="193040"/>
                    <a:pt x="1125220" y="193040"/>
                  </a:cubicBezTo>
                  <a:cubicBezTo>
                    <a:pt x="1125220" y="193040"/>
                    <a:pt x="1135380" y="173990"/>
                    <a:pt x="1139190" y="165100"/>
                  </a:cubicBezTo>
                  <a:cubicBezTo>
                    <a:pt x="1144270" y="156210"/>
                    <a:pt x="1154430" y="138430"/>
                    <a:pt x="1154430" y="137160"/>
                  </a:cubicBezTo>
                  <a:cubicBezTo>
                    <a:pt x="1154430" y="137160"/>
                    <a:pt x="1168400" y="121920"/>
                    <a:pt x="1174750" y="114300"/>
                  </a:cubicBezTo>
                  <a:cubicBezTo>
                    <a:pt x="1182370" y="106680"/>
                    <a:pt x="1195070" y="91440"/>
                    <a:pt x="1196340" y="90170"/>
                  </a:cubicBezTo>
                  <a:cubicBezTo>
                    <a:pt x="1196340" y="90170"/>
                    <a:pt x="1212850" y="78740"/>
                    <a:pt x="1221740" y="72390"/>
                  </a:cubicBezTo>
                  <a:cubicBezTo>
                    <a:pt x="1230630" y="67310"/>
                    <a:pt x="1247140" y="54610"/>
                    <a:pt x="1247140" y="54610"/>
                  </a:cubicBezTo>
                  <a:cubicBezTo>
                    <a:pt x="1248410" y="54610"/>
                    <a:pt x="1267460" y="46990"/>
                    <a:pt x="1277620" y="44450"/>
                  </a:cubicBezTo>
                  <a:cubicBezTo>
                    <a:pt x="1286510" y="40640"/>
                    <a:pt x="1305560" y="33020"/>
                    <a:pt x="1306830" y="33020"/>
                  </a:cubicBezTo>
                  <a:cubicBezTo>
                    <a:pt x="1306830" y="33020"/>
                    <a:pt x="1327150" y="30480"/>
                    <a:pt x="1337310" y="29210"/>
                  </a:cubicBezTo>
                  <a:cubicBezTo>
                    <a:pt x="1347470" y="27940"/>
                    <a:pt x="1367790" y="25400"/>
                    <a:pt x="1369060" y="25400"/>
                  </a:cubicBezTo>
                  <a:cubicBezTo>
                    <a:pt x="1370330" y="25400"/>
                    <a:pt x="1568450" y="7620"/>
                    <a:pt x="1671320" y="3810"/>
                  </a:cubicBezTo>
                  <a:cubicBezTo>
                    <a:pt x="1781810" y="0"/>
                    <a:pt x="1893570" y="3810"/>
                    <a:pt x="2010410" y="3810"/>
                  </a:cubicBezTo>
                  <a:cubicBezTo>
                    <a:pt x="2136140" y="3810"/>
                    <a:pt x="2282190" y="3810"/>
                    <a:pt x="2402840" y="3810"/>
                  </a:cubicBezTo>
                  <a:cubicBezTo>
                    <a:pt x="2505710" y="3810"/>
                    <a:pt x="2588260" y="3810"/>
                    <a:pt x="2688590" y="3810"/>
                  </a:cubicBezTo>
                  <a:cubicBezTo>
                    <a:pt x="2797810" y="3810"/>
                    <a:pt x="2922270" y="3810"/>
                    <a:pt x="3031490" y="3810"/>
                  </a:cubicBezTo>
                  <a:cubicBezTo>
                    <a:pt x="3131820" y="3810"/>
                    <a:pt x="3219450" y="3810"/>
                    <a:pt x="3318510" y="3810"/>
                  </a:cubicBezTo>
                  <a:cubicBezTo>
                    <a:pt x="3422650" y="3810"/>
                    <a:pt x="3539490" y="3810"/>
                    <a:pt x="3642360" y="3810"/>
                  </a:cubicBezTo>
                  <a:cubicBezTo>
                    <a:pt x="3737610" y="3810"/>
                    <a:pt x="3823970" y="1270"/>
                    <a:pt x="3915410" y="3810"/>
                  </a:cubicBezTo>
                  <a:cubicBezTo>
                    <a:pt x="4008120" y="5080"/>
                    <a:pt x="4100830" y="10160"/>
                    <a:pt x="4196080" y="12700"/>
                  </a:cubicBezTo>
                  <a:cubicBezTo>
                    <a:pt x="4291330" y="13970"/>
                    <a:pt x="4387850" y="13970"/>
                    <a:pt x="4485640" y="13970"/>
                  </a:cubicBezTo>
                  <a:cubicBezTo>
                    <a:pt x="4585970" y="13970"/>
                    <a:pt x="4690110" y="13970"/>
                    <a:pt x="4786630" y="13970"/>
                  </a:cubicBezTo>
                  <a:cubicBezTo>
                    <a:pt x="4876800" y="13970"/>
                    <a:pt x="4955540" y="13970"/>
                    <a:pt x="5048250" y="13970"/>
                  </a:cubicBezTo>
                  <a:cubicBezTo>
                    <a:pt x="5152390" y="13970"/>
                    <a:pt x="5278120" y="13970"/>
                    <a:pt x="5383530" y="13970"/>
                  </a:cubicBezTo>
                  <a:cubicBezTo>
                    <a:pt x="5478780" y="13970"/>
                    <a:pt x="5561330" y="12700"/>
                    <a:pt x="5651500" y="13970"/>
                  </a:cubicBezTo>
                  <a:cubicBezTo>
                    <a:pt x="5745480" y="15240"/>
                    <a:pt x="5839460" y="21590"/>
                    <a:pt x="5935980" y="22860"/>
                  </a:cubicBezTo>
                  <a:cubicBezTo>
                    <a:pt x="6035040" y="25400"/>
                    <a:pt x="6141720" y="11430"/>
                    <a:pt x="6238240" y="25400"/>
                  </a:cubicBezTo>
                  <a:cubicBezTo>
                    <a:pt x="6328410" y="38100"/>
                    <a:pt x="6474460" y="60960"/>
                    <a:pt x="6496050" y="97790"/>
                  </a:cubicBezTo>
                  <a:cubicBezTo>
                    <a:pt x="6506210" y="115570"/>
                    <a:pt x="6475730" y="156210"/>
                    <a:pt x="6480810" y="161290"/>
                  </a:cubicBezTo>
                  <a:cubicBezTo>
                    <a:pt x="6482080" y="163830"/>
                    <a:pt x="6484620" y="161290"/>
                    <a:pt x="6490970" y="161290"/>
                  </a:cubicBezTo>
                  <a:cubicBezTo>
                    <a:pt x="6521450" y="161290"/>
                    <a:pt x="6681470" y="165100"/>
                    <a:pt x="6772910" y="161290"/>
                  </a:cubicBezTo>
                  <a:cubicBezTo>
                    <a:pt x="6859270" y="158750"/>
                    <a:pt x="6982460" y="142240"/>
                    <a:pt x="7025640" y="142240"/>
                  </a:cubicBezTo>
                  <a:cubicBezTo>
                    <a:pt x="7042150" y="140970"/>
                    <a:pt x="7047230" y="142240"/>
                    <a:pt x="7057390" y="142240"/>
                  </a:cubicBezTo>
                  <a:cubicBezTo>
                    <a:pt x="7067550" y="143510"/>
                    <a:pt x="7087870" y="143510"/>
                    <a:pt x="7089140" y="143510"/>
                  </a:cubicBezTo>
                  <a:cubicBezTo>
                    <a:pt x="7089140" y="143510"/>
                    <a:pt x="7109460" y="149860"/>
                    <a:pt x="7118350" y="152400"/>
                  </a:cubicBezTo>
                  <a:cubicBezTo>
                    <a:pt x="7128510" y="154940"/>
                    <a:pt x="7148830" y="161290"/>
                    <a:pt x="7148830" y="161290"/>
                  </a:cubicBezTo>
                  <a:cubicBezTo>
                    <a:pt x="7150100" y="161290"/>
                    <a:pt x="7167880" y="171450"/>
                    <a:pt x="7176770" y="176530"/>
                  </a:cubicBezTo>
                  <a:cubicBezTo>
                    <a:pt x="7185660" y="181610"/>
                    <a:pt x="7203440" y="191770"/>
                    <a:pt x="7203440" y="191770"/>
                  </a:cubicBezTo>
                  <a:cubicBezTo>
                    <a:pt x="7203440" y="191770"/>
                    <a:pt x="7218680" y="207010"/>
                    <a:pt x="7226300" y="213360"/>
                  </a:cubicBezTo>
                  <a:cubicBezTo>
                    <a:pt x="7233920" y="220980"/>
                    <a:pt x="7249160" y="234950"/>
                    <a:pt x="7249160" y="234950"/>
                  </a:cubicBezTo>
                  <a:cubicBezTo>
                    <a:pt x="7249160" y="236220"/>
                    <a:pt x="7260590" y="252730"/>
                    <a:pt x="7265670" y="261620"/>
                  </a:cubicBezTo>
                  <a:cubicBezTo>
                    <a:pt x="7272020" y="270510"/>
                    <a:pt x="7282180" y="288290"/>
                    <a:pt x="7283450" y="288290"/>
                  </a:cubicBezTo>
                  <a:cubicBezTo>
                    <a:pt x="7283450" y="288290"/>
                    <a:pt x="7282180" y="294640"/>
                    <a:pt x="7285990" y="297180"/>
                  </a:cubicBezTo>
                  <a:cubicBezTo>
                    <a:pt x="7305040" y="311150"/>
                    <a:pt x="7466330" y="295910"/>
                    <a:pt x="7559040" y="297180"/>
                  </a:cubicBezTo>
                  <a:cubicBezTo>
                    <a:pt x="7654290" y="299720"/>
                    <a:pt x="7849870" y="308610"/>
                    <a:pt x="7851140" y="308610"/>
                  </a:cubicBezTo>
                  <a:cubicBezTo>
                    <a:pt x="7851140" y="308610"/>
                    <a:pt x="7871460" y="311150"/>
                    <a:pt x="7881620" y="312420"/>
                  </a:cubicBezTo>
                  <a:cubicBezTo>
                    <a:pt x="7891780" y="313690"/>
                    <a:pt x="7912100" y="316230"/>
                    <a:pt x="7913370" y="316230"/>
                  </a:cubicBezTo>
                  <a:cubicBezTo>
                    <a:pt x="7913370" y="316230"/>
                    <a:pt x="7932420" y="322580"/>
                    <a:pt x="7942580" y="326390"/>
                  </a:cubicBezTo>
                  <a:cubicBezTo>
                    <a:pt x="7952740" y="330200"/>
                    <a:pt x="7971790" y="337820"/>
                    <a:pt x="7971790" y="337820"/>
                  </a:cubicBezTo>
                  <a:cubicBezTo>
                    <a:pt x="7971790" y="337820"/>
                    <a:pt x="7989570" y="349250"/>
                    <a:pt x="7997190" y="355600"/>
                  </a:cubicBezTo>
                  <a:cubicBezTo>
                    <a:pt x="8006080" y="361950"/>
                    <a:pt x="8022590" y="373380"/>
                    <a:pt x="8023860" y="373380"/>
                  </a:cubicBezTo>
                  <a:cubicBezTo>
                    <a:pt x="8023860" y="373380"/>
                    <a:pt x="8037830" y="388620"/>
                    <a:pt x="8044180" y="397510"/>
                  </a:cubicBezTo>
                  <a:cubicBezTo>
                    <a:pt x="8051800" y="405130"/>
                    <a:pt x="8064500" y="420370"/>
                    <a:pt x="8065770" y="420370"/>
                  </a:cubicBezTo>
                  <a:cubicBezTo>
                    <a:pt x="8065770" y="420370"/>
                    <a:pt x="8074660" y="439420"/>
                    <a:pt x="8079740" y="448310"/>
                  </a:cubicBezTo>
                  <a:cubicBezTo>
                    <a:pt x="8084820" y="457200"/>
                    <a:pt x="8093710" y="474980"/>
                    <a:pt x="8094980" y="476250"/>
                  </a:cubicBezTo>
                  <a:cubicBezTo>
                    <a:pt x="8094980" y="476250"/>
                    <a:pt x="8100060" y="496570"/>
                    <a:pt x="8101330" y="506730"/>
                  </a:cubicBezTo>
                  <a:cubicBezTo>
                    <a:pt x="8103870" y="516890"/>
                    <a:pt x="8108950" y="535940"/>
                    <a:pt x="8108950" y="537210"/>
                  </a:cubicBezTo>
                  <a:cubicBezTo>
                    <a:pt x="8108950" y="537210"/>
                    <a:pt x="8108950" y="557530"/>
                    <a:pt x="8108950" y="567690"/>
                  </a:cubicBezTo>
                  <a:cubicBezTo>
                    <a:pt x="8108950" y="579120"/>
                    <a:pt x="8110220" y="599440"/>
                    <a:pt x="8108950" y="599440"/>
                  </a:cubicBezTo>
                  <a:cubicBezTo>
                    <a:pt x="8108950" y="600710"/>
                    <a:pt x="8105140" y="619760"/>
                    <a:pt x="8102600" y="629920"/>
                  </a:cubicBezTo>
                  <a:cubicBezTo>
                    <a:pt x="8100060" y="640080"/>
                    <a:pt x="8094980" y="660400"/>
                    <a:pt x="8094980" y="660400"/>
                  </a:cubicBezTo>
                  <a:cubicBezTo>
                    <a:pt x="8094980" y="661670"/>
                    <a:pt x="8084820" y="679450"/>
                    <a:pt x="8079740" y="688340"/>
                  </a:cubicBezTo>
                  <a:cubicBezTo>
                    <a:pt x="8074660" y="697230"/>
                    <a:pt x="8065770" y="716280"/>
                    <a:pt x="8065770" y="716280"/>
                  </a:cubicBezTo>
                  <a:cubicBezTo>
                    <a:pt x="8065770" y="716280"/>
                    <a:pt x="8051800" y="731520"/>
                    <a:pt x="8044180" y="740410"/>
                  </a:cubicBezTo>
                  <a:cubicBezTo>
                    <a:pt x="8037830" y="748030"/>
                    <a:pt x="8023860" y="763270"/>
                    <a:pt x="8023860" y="763270"/>
                  </a:cubicBezTo>
                  <a:cubicBezTo>
                    <a:pt x="8023860" y="763270"/>
                    <a:pt x="8007350" y="774700"/>
                    <a:pt x="7998460" y="781050"/>
                  </a:cubicBezTo>
                  <a:cubicBezTo>
                    <a:pt x="7989570" y="787400"/>
                    <a:pt x="7973060" y="798830"/>
                    <a:pt x="7971790" y="798830"/>
                  </a:cubicBezTo>
                  <a:cubicBezTo>
                    <a:pt x="7971790" y="798830"/>
                    <a:pt x="7952740" y="806450"/>
                    <a:pt x="7942580" y="810260"/>
                  </a:cubicBezTo>
                  <a:cubicBezTo>
                    <a:pt x="7933690" y="814070"/>
                    <a:pt x="7914640" y="821690"/>
                    <a:pt x="7913370" y="821690"/>
                  </a:cubicBezTo>
                  <a:cubicBezTo>
                    <a:pt x="7913370" y="821690"/>
                    <a:pt x="7893050" y="824230"/>
                    <a:pt x="7882890" y="825500"/>
                  </a:cubicBezTo>
                  <a:cubicBezTo>
                    <a:pt x="7872730" y="826770"/>
                    <a:pt x="7865110" y="828040"/>
                    <a:pt x="7851140" y="829310"/>
                  </a:cubicBezTo>
                  <a:cubicBezTo>
                    <a:pt x="7827010" y="830580"/>
                    <a:pt x="7781290" y="828040"/>
                    <a:pt x="7748270" y="829310"/>
                  </a:cubicBezTo>
                  <a:cubicBezTo>
                    <a:pt x="7716520" y="830580"/>
                    <a:pt x="7660640" y="828040"/>
                    <a:pt x="7654290" y="834390"/>
                  </a:cubicBezTo>
                  <a:cubicBezTo>
                    <a:pt x="7651750" y="835660"/>
                    <a:pt x="7653020" y="836930"/>
                    <a:pt x="7653020" y="839470"/>
                  </a:cubicBezTo>
                  <a:cubicBezTo>
                    <a:pt x="7651750" y="844550"/>
                    <a:pt x="7645400" y="868680"/>
                    <a:pt x="7645400" y="869950"/>
                  </a:cubicBezTo>
                  <a:cubicBezTo>
                    <a:pt x="7645400" y="869950"/>
                    <a:pt x="7633970" y="891540"/>
                    <a:pt x="7630160" y="897890"/>
                  </a:cubicBezTo>
                  <a:cubicBezTo>
                    <a:pt x="7628890" y="899160"/>
                    <a:pt x="7627620" y="900430"/>
                    <a:pt x="7627620" y="901700"/>
                  </a:cubicBezTo>
                  <a:cubicBezTo>
                    <a:pt x="7633970" y="911860"/>
                    <a:pt x="7795260" y="901700"/>
                    <a:pt x="7880350" y="901700"/>
                  </a:cubicBezTo>
                  <a:cubicBezTo>
                    <a:pt x="7966710" y="902970"/>
                    <a:pt x="8144510" y="906780"/>
                    <a:pt x="8145780" y="906780"/>
                  </a:cubicBezTo>
                  <a:cubicBezTo>
                    <a:pt x="8145780" y="906780"/>
                    <a:pt x="8166100" y="909320"/>
                    <a:pt x="8176260" y="910590"/>
                  </a:cubicBezTo>
                  <a:cubicBezTo>
                    <a:pt x="8186420" y="911860"/>
                    <a:pt x="8206740" y="914400"/>
                    <a:pt x="8208010" y="914400"/>
                  </a:cubicBezTo>
                  <a:cubicBezTo>
                    <a:pt x="8208010" y="914400"/>
                    <a:pt x="8227060" y="922020"/>
                    <a:pt x="8237220" y="925830"/>
                  </a:cubicBezTo>
                  <a:cubicBezTo>
                    <a:pt x="8247380" y="929640"/>
                    <a:pt x="8266430" y="935990"/>
                    <a:pt x="8266430" y="937260"/>
                  </a:cubicBezTo>
                  <a:cubicBezTo>
                    <a:pt x="8266430" y="937260"/>
                    <a:pt x="8284210" y="948690"/>
                    <a:pt x="8291830" y="955040"/>
                  </a:cubicBezTo>
                  <a:cubicBezTo>
                    <a:pt x="8300720" y="960120"/>
                    <a:pt x="8317230" y="971550"/>
                    <a:pt x="8318500" y="972820"/>
                  </a:cubicBezTo>
                  <a:cubicBezTo>
                    <a:pt x="8318500" y="972820"/>
                    <a:pt x="8332470" y="988060"/>
                    <a:pt x="8338820" y="995680"/>
                  </a:cubicBezTo>
                  <a:cubicBezTo>
                    <a:pt x="8345170" y="1003300"/>
                    <a:pt x="8359140" y="1018540"/>
                    <a:pt x="8359140" y="1019810"/>
                  </a:cubicBezTo>
                  <a:cubicBezTo>
                    <a:pt x="8360410" y="1019810"/>
                    <a:pt x="8369300" y="1037590"/>
                    <a:pt x="8374380" y="1047750"/>
                  </a:cubicBezTo>
                  <a:cubicBezTo>
                    <a:pt x="8379460" y="1056640"/>
                    <a:pt x="8388350" y="1074420"/>
                    <a:pt x="8388350" y="1074420"/>
                  </a:cubicBezTo>
                  <a:cubicBezTo>
                    <a:pt x="8389620" y="1075690"/>
                    <a:pt x="8393430" y="1094740"/>
                    <a:pt x="8395970" y="1104900"/>
                  </a:cubicBezTo>
                  <a:cubicBezTo>
                    <a:pt x="8398510" y="1115060"/>
                    <a:pt x="8403590" y="1135380"/>
                    <a:pt x="8403590" y="1135380"/>
                  </a:cubicBezTo>
                  <a:cubicBezTo>
                    <a:pt x="8403590" y="1136650"/>
                    <a:pt x="8403590" y="1156970"/>
                    <a:pt x="8403590" y="1167130"/>
                  </a:cubicBezTo>
                  <a:cubicBezTo>
                    <a:pt x="8403590" y="1177290"/>
                    <a:pt x="8403590" y="1197610"/>
                    <a:pt x="8403590" y="1198880"/>
                  </a:cubicBezTo>
                  <a:cubicBezTo>
                    <a:pt x="8403590" y="1198880"/>
                    <a:pt x="8398510" y="1219200"/>
                    <a:pt x="8395970" y="1229360"/>
                  </a:cubicBezTo>
                  <a:cubicBezTo>
                    <a:pt x="8393430" y="1239520"/>
                    <a:pt x="8389620" y="1258570"/>
                    <a:pt x="8388350" y="1259840"/>
                  </a:cubicBezTo>
                  <a:cubicBezTo>
                    <a:pt x="8388350" y="1259840"/>
                    <a:pt x="8379460" y="1277620"/>
                    <a:pt x="8374380" y="1287780"/>
                  </a:cubicBezTo>
                  <a:cubicBezTo>
                    <a:pt x="8369300" y="1296670"/>
                    <a:pt x="8360410" y="1314450"/>
                    <a:pt x="8359140" y="1315720"/>
                  </a:cubicBezTo>
                  <a:cubicBezTo>
                    <a:pt x="8359140" y="1315720"/>
                    <a:pt x="8345170" y="1330960"/>
                    <a:pt x="8338820" y="1338580"/>
                  </a:cubicBezTo>
                  <a:cubicBezTo>
                    <a:pt x="8332470" y="1346200"/>
                    <a:pt x="8318500" y="1361440"/>
                    <a:pt x="8318500" y="1362710"/>
                  </a:cubicBezTo>
                  <a:cubicBezTo>
                    <a:pt x="8317230" y="1362710"/>
                    <a:pt x="8300720" y="1374140"/>
                    <a:pt x="8291830" y="1380490"/>
                  </a:cubicBezTo>
                  <a:cubicBezTo>
                    <a:pt x="8284210" y="1385570"/>
                    <a:pt x="8266430" y="1397000"/>
                    <a:pt x="8266430" y="1398270"/>
                  </a:cubicBezTo>
                  <a:cubicBezTo>
                    <a:pt x="8266430" y="1398270"/>
                    <a:pt x="8247380" y="1404620"/>
                    <a:pt x="8237220" y="1408430"/>
                  </a:cubicBezTo>
                  <a:cubicBezTo>
                    <a:pt x="8227060" y="1412240"/>
                    <a:pt x="8208010" y="1419860"/>
                    <a:pt x="8208010" y="1419860"/>
                  </a:cubicBezTo>
                  <a:cubicBezTo>
                    <a:pt x="8206740" y="1419860"/>
                    <a:pt x="8186420" y="1422400"/>
                    <a:pt x="8176260" y="1423670"/>
                  </a:cubicBezTo>
                  <a:cubicBezTo>
                    <a:pt x="8166100" y="1424940"/>
                    <a:pt x="8145780" y="1427480"/>
                    <a:pt x="8145780" y="1427480"/>
                  </a:cubicBezTo>
                  <a:cubicBezTo>
                    <a:pt x="8144510" y="1427480"/>
                    <a:pt x="8097520" y="1426210"/>
                    <a:pt x="8064500" y="1426210"/>
                  </a:cubicBezTo>
                  <a:cubicBezTo>
                    <a:pt x="8013700" y="1426210"/>
                    <a:pt x="7943850" y="1432560"/>
                    <a:pt x="7872730" y="1433830"/>
                  </a:cubicBezTo>
                  <a:cubicBezTo>
                    <a:pt x="7783830" y="1435100"/>
                    <a:pt x="7669530" y="1433830"/>
                    <a:pt x="7573010" y="1433830"/>
                  </a:cubicBezTo>
                  <a:cubicBezTo>
                    <a:pt x="7482840" y="1433830"/>
                    <a:pt x="7404100" y="1433830"/>
                    <a:pt x="7311390" y="1433830"/>
                  </a:cubicBezTo>
                  <a:cubicBezTo>
                    <a:pt x="7202170" y="1433830"/>
                    <a:pt x="7068820" y="1433830"/>
                    <a:pt x="6958330" y="1433830"/>
                  </a:cubicBezTo>
                  <a:cubicBezTo>
                    <a:pt x="6863080" y="1433830"/>
                    <a:pt x="6783070" y="1433830"/>
                    <a:pt x="6689090" y="1433830"/>
                  </a:cubicBezTo>
                  <a:cubicBezTo>
                    <a:pt x="6587490" y="1433830"/>
                    <a:pt x="6470650" y="1433830"/>
                    <a:pt x="6369050" y="1436370"/>
                  </a:cubicBezTo>
                  <a:cubicBezTo>
                    <a:pt x="6277610" y="1437640"/>
                    <a:pt x="6193790" y="1443990"/>
                    <a:pt x="6106160" y="1445260"/>
                  </a:cubicBezTo>
                  <a:cubicBezTo>
                    <a:pt x="6015990" y="1446530"/>
                    <a:pt x="5924550" y="1445260"/>
                    <a:pt x="5834380" y="1445260"/>
                  </a:cubicBezTo>
                  <a:cubicBezTo>
                    <a:pt x="5745480" y="1445260"/>
                    <a:pt x="5659120" y="1445260"/>
                    <a:pt x="5568950" y="1445260"/>
                  </a:cubicBezTo>
                  <a:cubicBezTo>
                    <a:pt x="5472430" y="1445260"/>
                    <a:pt x="5368290" y="1445260"/>
                    <a:pt x="5273040" y="1445260"/>
                  </a:cubicBezTo>
                  <a:cubicBezTo>
                    <a:pt x="5182870" y="1445260"/>
                    <a:pt x="5087620" y="1445260"/>
                    <a:pt x="5011420" y="1445260"/>
                  </a:cubicBezTo>
                  <a:cubicBezTo>
                    <a:pt x="4951730" y="1445260"/>
                    <a:pt x="4894580" y="1443990"/>
                    <a:pt x="4851400" y="1445260"/>
                  </a:cubicBezTo>
                  <a:cubicBezTo>
                    <a:pt x="4820920" y="1445260"/>
                    <a:pt x="4808220" y="1447800"/>
                    <a:pt x="4773930" y="1449070"/>
                  </a:cubicBezTo>
                  <a:cubicBezTo>
                    <a:pt x="4702810" y="1452880"/>
                    <a:pt x="4558030" y="1459230"/>
                    <a:pt x="4453890" y="1464310"/>
                  </a:cubicBezTo>
                  <a:cubicBezTo>
                    <a:pt x="4353560" y="1468120"/>
                    <a:pt x="4254500" y="1473200"/>
                    <a:pt x="4157980" y="1474470"/>
                  </a:cubicBezTo>
                  <a:cubicBezTo>
                    <a:pt x="4065270" y="1477010"/>
                    <a:pt x="3981450" y="1475740"/>
                    <a:pt x="3887470" y="1477010"/>
                  </a:cubicBezTo>
                  <a:cubicBezTo>
                    <a:pt x="3784600" y="1479550"/>
                    <a:pt x="3669030" y="1485900"/>
                    <a:pt x="3567430" y="1487170"/>
                  </a:cubicBezTo>
                  <a:cubicBezTo>
                    <a:pt x="3475990" y="1489710"/>
                    <a:pt x="3375660" y="1488440"/>
                    <a:pt x="3303270" y="1488440"/>
                  </a:cubicBezTo>
                  <a:cubicBezTo>
                    <a:pt x="3253740" y="1488440"/>
                    <a:pt x="3223260" y="1487170"/>
                    <a:pt x="3177540" y="1488440"/>
                  </a:cubicBezTo>
                  <a:cubicBezTo>
                    <a:pt x="3124200" y="1488440"/>
                    <a:pt x="3073400" y="1490980"/>
                    <a:pt x="3004820" y="1493520"/>
                  </a:cubicBezTo>
                  <a:cubicBezTo>
                    <a:pt x="2907030" y="1496060"/>
                    <a:pt x="2729230" y="1498600"/>
                    <a:pt x="2645410" y="1499870"/>
                  </a:cubicBezTo>
                  <a:cubicBezTo>
                    <a:pt x="2598420" y="1499870"/>
                    <a:pt x="2581910" y="1499870"/>
                    <a:pt x="2537460" y="1499870"/>
                  </a:cubicBezTo>
                  <a:cubicBezTo>
                    <a:pt x="2462530" y="1499870"/>
                    <a:pt x="2343150" y="1499870"/>
                    <a:pt x="2240280" y="1503680"/>
                  </a:cubicBezTo>
                  <a:cubicBezTo>
                    <a:pt x="2128520" y="1507490"/>
                    <a:pt x="1997710" y="1518920"/>
                    <a:pt x="1888490" y="1524000"/>
                  </a:cubicBezTo>
                  <a:cubicBezTo>
                    <a:pt x="1794510" y="1529080"/>
                    <a:pt x="1625600" y="1537970"/>
                    <a:pt x="1624330" y="1537970"/>
                  </a:cubicBezTo>
                  <a:cubicBezTo>
                    <a:pt x="1624330" y="1537970"/>
                    <a:pt x="1604010" y="1535430"/>
                    <a:pt x="1593850" y="1534160"/>
                  </a:cubicBezTo>
                  <a:cubicBezTo>
                    <a:pt x="1583690" y="1532890"/>
                    <a:pt x="1563370" y="1530350"/>
                    <a:pt x="1562100" y="1530350"/>
                  </a:cubicBezTo>
                  <a:cubicBezTo>
                    <a:pt x="1562100" y="1530350"/>
                    <a:pt x="1543050" y="1524000"/>
                    <a:pt x="1532890" y="1520190"/>
                  </a:cubicBezTo>
                  <a:cubicBezTo>
                    <a:pt x="1522730" y="1516380"/>
                    <a:pt x="1503680" y="1508760"/>
                    <a:pt x="1503680" y="1508760"/>
                  </a:cubicBezTo>
                  <a:cubicBezTo>
                    <a:pt x="1503680" y="1508760"/>
                    <a:pt x="1484630" y="1496060"/>
                    <a:pt x="1477010" y="1490980"/>
                  </a:cubicBezTo>
                  <a:cubicBezTo>
                    <a:pt x="1473200" y="1488440"/>
                    <a:pt x="1473200" y="1485900"/>
                    <a:pt x="1466850" y="1484630"/>
                  </a:cubicBezTo>
                  <a:cubicBezTo>
                    <a:pt x="1446530" y="1477010"/>
                    <a:pt x="1362710" y="1489710"/>
                    <a:pt x="1315720" y="1473200"/>
                  </a:cubicBezTo>
                  <a:cubicBezTo>
                    <a:pt x="1268730" y="1456690"/>
                    <a:pt x="1234440" y="1399540"/>
                    <a:pt x="1184910" y="1384300"/>
                  </a:cubicBezTo>
                  <a:cubicBezTo>
                    <a:pt x="1130300" y="1367790"/>
                    <a:pt x="1066800" y="1384300"/>
                    <a:pt x="999490" y="1384300"/>
                  </a:cubicBezTo>
                  <a:cubicBezTo>
                    <a:pt x="915670" y="1384300"/>
                    <a:pt x="816610" y="1384300"/>
                    <a:pt x="720090" y="1384300"/>
                  </a:cubicBezTo>
                  <a:cubicBezTo>
                    <a:pt x="615950" y="1384300"/>
                    <a:pt x="500380" y="1389380"/>
                    <a:pt x="393700" y="1384300"/>
                  </a:cubicBezTo>
                  <a:cubicBezTo>
                    <a:pt x="293370" y="1379220"/>
                    <a:pt x="166370" y="1409700"/>
                    <a:pt x="101600" y="1356360"/>
                  </a:cubicBezTo>
                  <a:cubicBezTo>
                    <a:pt x="29210" y="1297940"/>
                    <a:pt x="0" y="1024890"/>
                    <a:pt x="0" y="1024890"/>
                  </a:cubicBezTo>
                  <a:moveTo>
                    <a:pt x="6496050" y="97790"/>
                  </a:moveTo>
                  <a:cubicBezTo>
                    <a:pt x="6506210" y="54610"/>
                    <a:pt x="6506210" y="54610"/>
                    <a:pt x="6506210" y="54610"/>
                  </a:cubicBezTo>
                  <a:cubicBezTo>
                    <a:pt x="6507480" y="54610"/>
                    <a:pt x="6523990" y="99060"/>
                    <a:pt x="6518910" y="104140"/>
                  </a:cubicBezTo>
                  <a:cubicBezTo>
                    <a:pt x="6515100" y="107950"/>
                    <a:pt x="6496050" y="97790"/>
                    <a:pt x="6496050" y="97790"/>
                  </a:cubicBezTo>
                </a:path>
              </a:pathLst>
            </a:custGeom>
            <a:solidFill>
              <a:srgbClr val="FFF234">
                <a:alpha val="21961"/>
              </a:srgbClr>
            </a:solidFill>
            <a:ln cap="sq">
              <a:noFill/>
              <a:prstDash val="solid"/>
              <a:miter/>
            </a:ln>
          </p:spPr>
        </p:sp>
      </p:grpSp>
      <p:sp>
        <p:nvSpPr>
          <p:cNvPr name="Freeform 22" id="22"/>
          <p:cNvSpPr/>
          <p:nvPr/>
        </p:nvSpPr>
        <p:spPr>
          <a:xfrm flipH="false" flipV="false" rot="0">
            <a:off x="3391368" y="5844057"/>
            <a:ext cx="12042603" cy="1743008"/>
          </a:xfrm>
          <a:custGeom>
            <a:avLst/>
            <a:gdLst/>
            <a:ahLst/>
            <a:cxnLst/>
            <a:rect r="r" b="b" t="t" l="l"/>
            <a:pathLst>
              <a:path h="1743008" w="12042603">
                <a:moveTo>
                  <a:pt x="0" y="0"/>
                </a:moveTo>
                <a:lnTo>
                  <a:pt x="12042602" y="0"/>
                </a:lnTo>
                <a:lnTo>
                  <a:pt x="12042602" y="1743008"/>
                </a:lnTo>
                <a:lnTo>
                  <a:pt x="0" y="1743008"/>
                </a:lnTo>
                <a:lnTo>
                  <a:pt x="0" y="0"/>
                </a:lnTo>
                <a:close/>
              </a:path>
            </a:pathLst>
          </a:custGeom>
          <a:blipFill>
            <a:blip r:embed="rId7"/>
            <a:stretch>
              <a:fillRect l="0" t="0" r="0" b="0"/>
            </a:stretch>
          </a:blipFill>
        </p:spPr>
      </p:sp>
      <p:sp>
        <p:nvSpPr>
          <p:cNvPr name="TextBox 23" id="23"/>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4" id="24"/>
          <p:cNvSpPr txBox="true"/>
          <p:nvPr/>
        </p:nvSpPr>
        <p:spPr>
          <a:xfrm rot="0">
            <a:off x="2008875" y="66473"/>
            <a:ext cx="15108102" cy="2295567"/>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AMBROSIO-TORTORELLI APPROXIMATION</a:t>
            </a:r>
          </a:p>
        </p:txBody>
      </p:sp>
      <p:sp>
        <p:nvSpPr>
          <p:cNvPr name="TextBox 25" id="25"/>
          <p:cNvSpPr txBox="true"/>
          <p:nvPr/>
        </p:nvSpPr>
        <p:spPr>
          <a:xfrm rot="0">
            <a:off x="3391368" y="5288608"/>
            <a:ext cx="14354611" cy="587375"/>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Now, the problem transforms into</a:t>
            </a:r>
          </a:p>
        </p:txBody>
      </p:sp>
      <p:sp>
        <p:nvSpPr>
          <p:cNvPr name="TextBox 26" id="26"/>
          <p:cNvSpPr txBox="true"/>
          <p:nvPr/>
        </p:nvSpPr>
        <p:spPr>
          <a:xfrm rot="0">
            <a:off x="3391368" y="7768040"/>
            <a:ext cx="14354611" cy="587375"/>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Which is the formula used in the implementation. </a:t>
            </a:r>
          </a:p>
        </p:txBody>
      </p:sp>
      <p:sp>
        <p:nvSpPr>
          <p:cNvPr name="TextBox 27" id="27"/>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79525" y="2558617"/>
            <a:ext cx="17814560" cy="6030122"/>
            <a:chOff x="0" y="0"/>
            <a:chExt cx="4691900" cy="1588180"/>
          </a:xfrm>
        </p:grpSpPr>
        <p:sp>
          <p:nvSpPr>
            <p:cNvPr name="Freeform 6" id="6"/>
            <p:cNvSpPr/>
            <p:nvPr/>
          </p:nvSpPr>
          <p:spPr>
            <a:xfrm flipH="false" flipV="false" rot="0">
              <a:off x="0" y="0"/>
              <a:ext cx="4691900" cy="1588180"/>
            </a:xfrm>
            <a:custGeom>
              <a:avLst/>
              <a:gdLst/>
              <a:ahLst/>
              <a:cxnLst/>
              <a:rect r="r" b="b" t="t" l="l"/>
              <a:pathLst>
                <a:path h="1588180" w="4691900">
                  <a:moveTo>
                    <a:pt x="0" y="0"/>
                  </a:moveTo>
                  <a:lnTo>
                    <a:pt x="4691900" y="0"/>
                  </a:lnTo>
                  <a:lnTo>
                    <a:pt x="4691900" y="1588180"/>
                  </a:lnTo>
                  <a:lnTo>
                    <a:pt x="0" y="1588180"/>
                  </a:lnTo>
                  <a:close/>
                </a:path>
              </a:pathLst>
            </a:custGeom>
            <a:solidFill>
              <a:srgbClr val="F1F2F2"/>
            </a:solidFill>
          </p:spPr>
        </p:sp>
        <p:sp>
          <p:nvSpPr>
            <p:cNvPr name="TextBox 7" id="7"/>
            <p:cNvSpPr txBox="true"/>
            <p:nvPr/>
          </p:nvSpPr>
          <p:spPr>
            <a:xfrm>
              <a:off x="0" y="-38100"/>
              <a:ext cx="4691900" cy="16262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310983" y="163882"/>
            <a:ext cx="10647798" cy="2223286"/>
            <a:chOff x="0" y="0"/>
            <a:chExt cx="2804358" cy="585557"/>
          </a:xfrm>
        </p:grpSpPr>
        <p:sp>
          <p:nvSpPr>
            <p:cNvPr name="Freeform 9" id="9"/>
            <p:cNvSpPr/>
            <p:nvPr/>
          </p:nvSpPr>
          <p:spPr>
            <a:xfrm flipH="false" flipV="false" rot="0">
              <a:off x="0" y="0"/>
              <a:ext cx="2804358" cy="585557"/>
            </a:xfrm>
            <a:custGeom>
              <a:avLst/>
              <a:gdLst/>
              <a:ahLst/>
              <a:cxnLst/>
              <a:rect r="r" b="b" t="t" l="l"/>
              <a:pathLst>
                <a:path h="585557" w="2804358">
                  <a:moveTo>
                    <a:pt x="0" y="0"/>
                  </a:moveTo>
                  <a:lnTo>
                    <a:pt x="2804358" y="0"/>
                  </a:lnTo>
                  <a:lnTo>
                    <a:pt x="2804358" y="585557"/>
                  </a:lnTo>
                  <a:lnTo>
                    <a:pt x="0" y="585557"/>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804358" cy="623657"/>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316416" y="121330"/>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flipV="true">
            <a:off x="3090478" y="2559214"/>
            <a:ext cx="19050" cy="2128788"/>
          </a:xfrm>
          <a:prstGeom prst="line">
            <a:avLst/>
          </a:prstGeom>
          <a:ln cap="flat" w="133350">
            <a:solidFill>
              <a:srgbClr val="DDDEDE"/>
            </a:solidFill>
            <a:prstDash val="solid"/>
            <a:headEnd type="none" len="sm" w="sm"/>
            <a:tailEnd type="none" len="sm" w="sm"/>
          </a:ln>
        </p:spPr>
      </p:sp>
      <p:sp>
        <p:nvSpPr>
          <p:cNvPr name="Freeform 13" id="13"/>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424211" y="8953500"/>
            <a:ext cx="19974273" cy="1861295"/>
            <a:chOff x="0" y="0"/>
            <a:chExt cx="5260714" cy="490218"/>
          </a:xfrm>
        </p:grpSpPr>
        <p:sp>
          <p:nvSpPr>
            <p:cNvPr name="Freeform 15" id="15"/>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6" id="16"/>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3512480" y="4004174"/>
            <a:ext cx="11263040" cy="4506864"/>
          </a:xfrm>
          <a:custGeom>
            <a:avLst/>
            <a:gdLst/>
            <a:ahLst/>
            <a:cxnLst/>
            <a:rect r="r" b="b" t="t" l="l"/>
            <a:pathLst>
              <a:path h="4506864" w="11263040">
                <a:moveTo>
                  <a:pt x="0" y="0"/>
                </a:moveTo>
                <a:lnTo>
                  <a:pt x="11263040" y="0"/>
                </a:lnTo>
                <a:lnTo>
                  <a:pt x="11263040" y="4506864"/>
                </a:lnTo>
                <a:lnTo>
                  <a:pt x="0" y="4506864"/>
                </a:lnTo>
                <a:lnTo>
                  <a:pt x="0" y="0"/>
                </a:lnTo>
                <a:close/>
              </a:path>
            </a:pathLst>
          </a:custGeom>
          <a:blipFill>
            <a:blip r:embed="rId6"/>
            <a:stretch>
              <a:fillRect l="0" t="0" r="0" b="0"/>
            </a:stretch>
          </a:blipFill>
        </p:spPr>
      </p:sp>
      <p:sp>
        <p:nvSpPr>
          <p:cNvPr name="TextBox 18" id="18"/>
          <p:cNvSpPr txBox="true"/>
          <p:nvPr/>
        </p:nvSpPr>
        <p:spPr>
          <a:xfrm rot="0">
            <a:off x="596705" y="3170511"/>
            <a:ext cx="4156254" cy="646430"/>
          </a:xfrm>
          <a:prstGeom prst="rect">
            <a:avLst/>
          </a:prstGeom>
        </p:spPr>
        <p:txBody>
          <a:bodyPr anchor="t" rtlCol="false" tIns="0" lIns="0" bIns="0" rIns="0">
            <a:spAutoFit/>
          </a:bodyPr>
          <a:lstStyle/>
          <a:p>
            <a:pPr algn="l">
              <a:lnSpc>
                <a:spcPts val="5320"/>
              </a:lnSpc>
            </a:pPr>
            <a:r>
              <a:rPr lang="en-US" sz="3800">
                <a:solidFill>
                  <a:srgbClr val="000000"/>
                </a:solidFill>
                <a:latin typeface="Fredoka Bold"/>
              </a:rPr>
              <a:t>FORMULA</a:t>
            </a:r>
          </a:p>
        </p:txBody>
      </p:sp>
      <p:sp>
        <p:nvSpPr>
          <p:cNvPr name="TextBox 19" id="19"/>
          <p:cNvSpPr txBox="true"/>
          <p:nvPr/>
        </p:nvSpPr>
        <p:spPr>
          <a:xfrm rot="0">
            <a:off x="3391368" y="2797674"/>
            <a:ext cx="14354611" cy="1206500"/>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Find Euler-Lagrange Equations, </a:t>
            </a:r>
          </a:p>
          <a:p>
            <a:pPr algn="l">
              <a:lnSpc>
                <a:spcPts val="4899"/>
              </a:lnSpc>
            </a:pPr>
            <a:r>
              <a:rPr lang="en-US" sz="3499">
                <a:solidFill>
                  <a:srgbClr val="000000"/>
                </a:solidFill>
                <a:latin typeface="Nunito Bold"/>
                <a:ea typeface="Nunito Bold"/>
              </a:rPr>
              <a:t>The variation of E with respect to 𝜒 and u:</a:t>
            </a:r>
          </a:p>
        </p:txBody>
      </p:sp>
      <p:sp>
        <p:nvSpPr>
          <p:cNvPr name="TextBox 20" id="20"/>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1" id="21"/>
          <p:cNvSpPr txBox="true"/>
          <p:nvPr/>
        </p:nvSpPr>
        <p:spPr>
          <a:xfrm rot="0">
            <a:off x="2008875" y="66473"/>
            <a:ext cx="15108102" cy="2295567"/>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AMBROSIO-TORTORELLI APPROXIMATION</a:t>
            </a:r>
          </a:p>
        </p:txBody>
      </p:sp>
      <p:sp>
        <p:nvSpPr>
          <p:cNvPr name="TextBox 22" id="22"/>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79525" y="2558617"/>
            <a:ext cx="17814560" cy="6030122"/>
            <a:chOff x="0" y="0"/>
            <a:chExt cx="4691900" cy="1588180"/>
          </a:xfrm>
        </p:grpSpPr>
        <p:sp>
          <p:nvSpPr>
            <p:cNvPr name="Freeform 6" id="6"/>
            <p:cNvSpPr/>
            <p:nvPr/>
          </p:nvSpPr>
          <p:spPr>
            <a:xfrm flipH="false" flipV="false" rot="0">
              <a:off x="0" y="0"/>
              <a:ext cx="4691900" cy="1588180"/>
            </a:xfrm>
            <a:custGeom>
              <a:avLst/>
              <a:gdLst/>
              <a:ahLst/>
              <a:cxnLst/>
              <a:rect r="r" b="b" t="t" l="l"/>
              <a:pathLst>
                <a:path h="1588180" w="4691900">
                  <a:moveTo>
                    <a:pt x="0" y="0"/>
                  </a:moveTo>
                  <a:lnTo>
                    <a:pt x="4691900" y="0"/>
                  </a:lnTo>
                  <a:lnTo>
                    <a:pt x="4691900" y="1588180"/>
                  </a:lnTo>
                  <a:lnTo>
                    <a:pt x="0" y="1588180"/>
                  </a:lnTo>
                  <a:close/>
                </a:path>
              </a:pathLst>
            </a:custGeom>
            <a:solidFill>
              <a:srgbClr val="F1F2F2"/>
            </a:solidFill>
          </p:spPr>
        </p:sp>
        <p:sp>
          <p:nvSpPr>
            <p:cNvPr name="TextBox 7" id="7"/>
            <p:cNvSpPr txBox="true"/>
            <p:nvPr/>
          </p:nvSpPr>
          <p:spPr>
            <a:xfrm>
              <a:off x="0" y="-38100"/>
              <a:ext cx="4691900" cy="16262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310983" y="163882"/>
            <a:ext cx="10647798" cy="2223286"/>
            <a:chOff x="0" y="0"/>
            <a:chExt cx="2804358" cy="585557"/>
          </a:xfrm>
        </p:grpSpPr>
        <p:sp>
          <p:nvSpPr>
            <p:cNvPr name="Freeform 9" id="9"/>
            <p:cNvSpPr/>
            <p:nvPr/>
          </p:nvSpPr>
          <p:spPr>
            <a:xfrm flipH="false" flipV="false" rot="0">
              <a:off x="0" y="0"/>
              <a:ext cx="2804358" cy="585557"/>
            </a:xfrm>
            <a:custGeom>
              <a:avLst/>
              <a:gdLst/>
              <a:ahLst/>
              <a:cxnLst/>
              <a:rect r="r" b="b" t="t" l="l"/>
              <a:pathLst>
                <a:path h="585557" w="2804358">
                  <a:moveTo>
                    <a:pt x="0" y="0"/>
                  </a:moveTo>
                  <a:lnTo>
                    <a:pt x="2804358" y="0"/>
                  </a:lnTo>
                  <a:lnTo>
                    <a:pt x="2804358" y="585557"/>
                  </a:lnTo>
                  <a:lnTo>
                    <a:pt x="0" y="585557"/>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804358" cy="623657"/>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316416" y="121330"/>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flipV="true">
            <a:off x="3090478" y="2559214"/>
            <a:ext cx="19050" cy="2128788"/>
          </a:xfrm>
          <a:prstGeom prst="line">
            <a:avLst/>
          </a:prstGeom>
          <a:ln cap="flat" w="133350">
            <a:solidFill>
              <a:srgbClr val="DDDEDE"/>
            </a:solidFill>
            <a:prstDash val="solid"/>
            <a:headEnd type="none" len="sm" w="sm"/>
            <a:tailEnd type="none" len="sm" w="sm"/>
          </a:ln>
        </p:spPr>
      </p:sp>
      <p:sp>
        <p:nvSpPr>
          <p:cNvPr name="Freeform 13" id="13"/>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424211" y="8953500"/>
            <a:ext cx="19974273" cy="1861295"/>
            <a:chOff x="0" y="0"/>
            <a:chExt cx="5260714" cy="490218"/>
          </a:xfrm>
        </p:grpSpPr>
        <p:sp>
          <p:nvSpPr>
            <p:cNvPr name="Freeform 15" id="15"/>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6" id="16"/>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3391368" y="4237969"/>
            <a:ext cx="8331361" cy="1278378"/>
          </a:xfrm>
          <a:custGeom>
            <a:avLst/>
            <a:gdLst/>
            <a:ahLst/>
            <a:cxnLst/>
            <a:rect r="r" b="b" t="t" l="l"/>
            <a:pathLst>
              <a:path h="1278378" w="8331361">
                <a:moveTo>
                  <a:pt x="0" y="0"/>
                </a:moveTo>
                <a:lnTo>
                  <a:pt x="8331361" y="0"/>
                </a:lnTo>
                <a:lnTo>
                  <a:pt x="8331361" y="1278378"/>
                </a:lnTo>
                <a:lnTo>
                  <a:pt x="0" y="1278378"/>
                </a:lnTo>
                <a:lnTo>
                  <a:pt x="0" y="0"/>
                </a:lnTo>
                <a:close/>
              </a:path>
            </a:pathLst>
          </a:custGeom>
          <a:blipFill>
            <a:blip r:embed="rId6"/>
            <a:stretch>
              <a:fillRect l="0" t="-40006" r="-2011" b="-12010"/>
            </a:stretch>
          </a:blipFill>
        </p:spPr>
      </p:sp>
      <p:sp>
        <p:nvSpPr>
          <p:cNvPr name="Freeform 18" id="18"/>
          <p:cNvSpPr/>
          <p:nvPr/>
        </p:nvSpPr>
        <p:spPr>
          <a:xfrm flipH="false" flipV="false" rot="0">
            <a:off x="3391368" y="6467600"/>
            <a:ext cx="7018982" cy="1984089"/>
          </a:xfrm>
          <a:custGeom>
            <a:avLst/>
            <a:gdLst/>
            <a:ahLst/>
            <a:cxnLst/>
            <a:rect r="r" b="b" t="t" l="l"/>
            <a:pathLst>
              <a:path h="1984089" w="7018982">
                <a:moveTo>
                  <a:pt x="0" y="0"/>
                </a:moveTo>
                <a:lnTo>
                  <a:pt x="7018982" y="0"/>
                </a:lnTo>
                <a:lnTo>
                  <a:pt x="7018982" y="1984089"/>
                </a:lnTo>
                <a:lnTo>
                  <a:pt x="0" y="1984089"/>
                </a:lnTo>
                <a:lnTo>
                  <a:pt x="0" y="0"/>
                </a:lnTo>
                <a:close/>
              </a:path>
            </a:pathLst>
          </a:custGeom>
          <a:blipFill>
            <a:blip r:embed="rId7"/>
            <a:stretch>
              <a:fillRect l="0" t="0" r="0" b="0"/>
            </a:stretch>
          </a:blipFill>
        </p:spPr>
      </p:sp>
      <p:sp>
        <p:nvSpPr>
          <p:cNvPr name="TextBox 19" id="19"/>
          <p:cNvSpPr txBox="true"/>
          <p:nvPr/>
        </p:nvSpPr>
        <p:spPr>
          <a:xfrm rot="0">
            <a:off x="596705" y="3170511"/>
            <a:ext cx="4156254" cy="646430"/>
          </a:xfrm>
          <a:prstGeom prst="rect">
            <a:avLst/>
          </a:prstGeom>
        </p:spPr>
        <p:txBody>
          <a:bodyPr anchor="t" rtlCol="false" tIns="0" lIns="0" bIns="0" rIns="0">
            <a:spAutoFit/>
          </a:bodyPr>
          <a:lstStyle/>
          <a:p>
            <a:pPr algn="l">
              <a:lnSpc>
                <a:spcPts val="5320"/>
              </a:lnSpc>
            </a:pPr>
            <a:r>
              <a:rPr lang="en-US" sz="3800">
                <a:solidFill>
                  <a:srgbClr val="000000"/>
                </a:solidFill>
                <a:latin typeface="Fredoka Bold"/>
              </a:rPr>
              <a:t>FORMULA</a:t>
            </a:r>
          </a:p>
        </p:txBody>
      </p:sp>
      <p:sp>
        <p:nvSpPr>
          <p:cNvPr name="TextBox 20" id="20"/>
          <p:cNvSpPr txBox="true"/>
          <p:nvPr/>
        </p:nvSpPr>
        <p:spPr>
          <a:xfrm rot="0">
            <a:off x="3391368" y="2797674"/>
            <a:ext cx="14602717" cy="1825625"/>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One way of solving this non-linear system of equations is to approximate it iteratively by a sequence of linear equations as follows: </a:t>
            </a:r>
          </a:p>
          <a:p>
            <a:pPr algn="l">
              <a:lnSpc>
                <a:spcPts val="4899"/>
              </a:lnSpc>
            </a:pPr>
          </a:p>
        </p:txBody>
      </p:sp>
      <p:sp>
        <p:nvSpPr>
          <p:cNvPr name="TextBox 21" id="21"/>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2" id="22"/>
          <p:cNvSpPr txBox="true"/>
          <p:nvPr/>
        </p:nvSpPr>
        <p:spPr>
          <a:xfrm rot="0">
            <a:off x="2008875" y="66473"/>
            <a:ext cx="15108102" cy="2295567"/>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AMBROSIO-TORTORELLI APPROXIMATION</a:t>
            </a:r>
          </a:p>
        </p:txBody>
      </p:sp>
      <p:sp>
        <p:nvSpPr>
          <p:cNvPr name="TextBox 23" id="23"/>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
        <p:nvSpPr>
          <p:cNvPr name="TextBox 24" id="24"/>
          <p:cNvSpPr txBox="true"/>
          <p:nvPr/>
        </p:nvSpPr>
        <p:spPr>
          <a:xfrm rot="0">
            <a:off x="3391368" y="5669711"/>
            <a:ext cx="14602717" cy="587375"/>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And so</a:t>
            </a:r>
          </a:p>
        </p:txBody>
      </p:sp>
      <p:sp>
        <p:nvSpPr>
          <p:cNvPr name="TextBox 25" id="25"/>
          <p:cNvSpPr txBox="true"/>
          <p:nvPr/>
        </p:nvSpPr>
        <p:spPr>
          <a:xfrm rot="0">
            <a:off x="9562926" y="6872269"/>
            <a:ext cx="7980718" cy="587375"/>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is used in the iterative implementation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590398" y="6983167"/>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580965" cy="10287000"/>
            <a:chOff x="0" y="0"/>
            <a:chExt cx="1370105" cy="3935885"/>
          </a:xfrm>
        </p:grpSpPr>
        <p:sp>
          <p:nvSpPr>
            <p:cNvPr name="Freeform 4" id="4"/>
            <p:cNvSpPr/>
            <p:nvPr/>
          </p:nvSpPr>
          <p:spPr>
            <a:xfrm flipH="false" flipV="false" rot="0">
              <a:off x="0" y="0"/>
              <a:ext cx="1370105" cy="3935885"/>
            </a:xfrm>
            <a:custGeom>
              <a:avLst/>
              <a:gdLst/>
              <a:ahLst/>
              <a:cxnLst/>
              <a:rect r="r" b="b" t="t" l="l"/>
              <a:pathLst>
                <a:path h="3935885" w="1370105">
                  <a:moveTo>
                    <a:pt x="0" y="0"/>
                  </a:moveTo>
                  <a:lnTo>
                    <a:pt x="1370105" y="0"/>
                  </a:lnTo>
                  <a:lnTo>
                    <a:pt x="1370105" y="3935885"/>
                  </a:lnTo>
                  <a:lnTo>
                    <a:pt x="0" y="3935885"/>
                  </a:lnTo>
                  <a:close/>
                </a:path>
              </a:pathLst>
            </a:custGeom>
            <a:solidFill>
              <a:srgbClr val="F1F2F2"/>
            </a:solidFill>
          </p:spPr>
        </p:sp>
      </p:grpSp>
      <p:sp>
        <p:nvSpPr>
          <p:cNvPr name="Freeform 5" id="5"/>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16246" y="4731098"/>
            <a:ext cx="1248029" cy="1278242"/>
          </a:xfrm>
          <a:custGeom>
            <a:avLst/>
            <a:gdLst/>
            <a:ahLst/>
            <a:cxnLst/>
            <a:rect r="r" b="b" t="t" l="l"/>
            <a:pathLst>
              <a:path h="1278242" w="1248029">
                <a:moveTo>
                  <a:pt x="0" y="0"/>
                </a:moveTo>
                <a:lnTo>
                  <a:pt x="1248030" y="0"/>
                </a:lnTo>
                <a:lnTo>
                  <a:pt x="1248030" y="1278242"/>
                </a:lnTo>
                <a:lnTo>
                  <a:pt x="0" y="12782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917133" y="4912451"/>
            <a:ext cx="5035441" cy="915535"/>
          </a:xfrm>
          <a:custGeom>
            <a:avLst/>
            <a:gdLst/>
            <a:ahLst/>
            <a:cxnLst/>
            <a:rect r="r" b="b" t="t" l="l"/>
            <a:pathLst>
              <a:path h="915535" w="5035441">
                <a:moveTo>
                  <a:pt x="0" y="0"/>
                </a:moveTo>
                <a:lnTo>
                  <a:pt x="5035441" y="0"/>
                </a:lnTo>
                <a:lnTo>
                  <a:pt x="5035441" y="915535"/>
                </a:lnTo>
                <a:lnTo>
                  <a:pt x="0" y="9155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6174322" y="2458318"/>
            <a:ext cx="8481782"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Background &amp; Motivation</a:t>
            </a:r>
          </a:p>
        </p:txBody>
      </p:sp>
      <p:sp>
        <p:nvSpPr>
          <p:cNvPr name="TextBox 9" id="9"/>
          <p:cNvSpPr txBox="true"/>
          <p:nvPr/>
        </p:nvSpPr>
        <p:spPr>
          <a:xfrm rot="0">
            <a:off x="6174322" y="3742818"/>
            <a:ext cx="8481782"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Mathematical Modeling</a:t>
            </a:r>
          </a:p>
        </p:txBody>
      </p:sp>
      <p:sp>
        <p:nvSpPr>
          <p:cNvPr name="TextBox 10" id="10"/>
          <p:cNvSpPr txBox="true"/>
          <p:nvPr/>
        </p:nvSpPr>
        <p:spPr>
          <a:xfrm rot="0">
            <a:off x="6174322" y="5027319"/>
            <a:ext cx="8481782" cy="571500"/>
          </a:xfrm>
          <a:prstGeom prst="rect">
            <a:avLst/>
          </a:prstGeom>
        </p:spPr>
        <p:txBody>
          <a:bodyPr anchor="t" rtlCol="false" tIns="0" lIns="0" bIns="0" rIns="0">
            <a:spAutoFit/>
          </a:bodyPr>
          <a:lstStyle/>
          <a:p>
            <a:pPr algn="l">
              <a:lnSpc>
                <a:spcPts val="4800"/>
              </a:lnSpc>
            </a:pPr>
            <a:r>
              <a:rPr lang="en-US" sz="3000">
                <a:solidFill>
                  <a:srgbClr val="FFFFFF"/>
                </a:solidFill>
                <a:latin typeface="Fredoka"/>
              </a:rPr>
              <a:t>Implementations</a:t>
            </a:r>
          </a:p>
        </p:txBody>
      </p:sp>
      <p:sp>
        <p:nvSpPr>
          <p:cNvPr name="TextBox 11" id="11"/>
          <p:cNvSpPr txBox="true"/>
          <p:nvPr/>
        </p:nvSpPr>
        <p:spPr>
          <a:xfrm rot="0">
            <a:off x="6174322" y="6311819"/>
            <a:ext cx="8481782"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Results</a:t>
            </a:r>
          </a:p>
        </p:txBody>
      </p:sp>
      <p:sp>
        <p:nvSpPr>
          <p:cNvPr name="TextBox 12" id="12"/>
          <p:cNvSpPr txBox="true"/>
          <p:nvPr/>
        </p:nvSpPr>
        <p:spPr>
          <a:xfrm rot="0">
            <a:off x="6174322" y="7596319"/>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Conclusion &amp; Discussions</a:t>
            </a:r>
          </a:p>
        </p:txBody>
      </p:sp>
      <p:sp>
        <p:nvSpPr>
          <p:cNvPr name="TextBox 13" id="13"/>
          <p:cNvSpPr txBox="true"/>
          <p:nvPr/>
        </p:nvSpPr>
        <p:spPr>
          <a:xfrm rot="0">
            <a:off x="4881969" y="2458318"/>
            <a:ext cx="682307"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I</a:t>
            </a:r>
          </a:p>
        </p:txBody>
      </p:sp>
      <p:sp>
        <p:nvSpPr>
          <p:cNvPr name="TextBox 14" id="14"/>
          <p:cNvSpPr txBox="true"/>
          <p:nvPr/>
        </p:nvSpPr>
        <p:spPr>
          <a:xfrm rot="0">
            <a:off x="4881969" y="3742818"/>
            <a:ext cx="682307"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II</a:t>
            </a:r>
          </a:p>
        </p:txBody>
      </p:sp>
      <p:sp>
        <p:nvSpPr>
          <p:cNvPr name="TextBox 15" id="15"/>
          <p:cNvSpPr txBox="true"/>
          <p:nvPr/>
        </p:nvSpPr>
        <p:spPr>
          <a:xfrm rot="0">
            <a:off x="4881969" y="5027319"/>
            <a:ext cx="682307" cy="571500"/>
          </a:xfrm>
          <a:prstGeom prst="rect">
            <a:avLst/>
          </a:prstGeom>
        </p:spPr>
        <p:txBody>
          <a:bodyPr anchor="t" rtlCol="false" tIns="0" lIns="0" bIns="0" rIns="0">
            <a:spAutoFit/>
          </a:bodyPr>
          <a:lstStyle/>
          <a:p>
            <a:pPr algn="l">
              <a:lnSpc>
                <a:spcPts val="4800"/>
              </a:lnSpc>
            </a:pPr>
            <a:r>
              <a:rPr lang="en-US" sz="3000">
                <a:solidFill>
                  <a:srgbClr val="FFFFFF"/>
                </a:solidFill>
                <a:latin typeface="Fredoka"/>
              </a:rPr>
              <a:t>III</a:t>
            </a:r>
          </a:p>
        </p:txBody>
      </p:sp>
      <p:sp>
        <p:nvSpPr>
          <p:cNvPr name="TextBox 16" id="16"/>
          <p:cNvSpPr txBox="true"/>
          <p:nvPr/>
        </p:nvSpPr>
        <p:spPr>
          <a:xfrm rot="0">
            <a:off x="4881969" y="6311819"/>
            <a:ext cx="682307"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IV</a:t>
            </a:r>
          </a:p>
        </p:txBody>
      </p:sp>
      <p:sp>
        <p:nvSpPr>
          <p:cNvPr name="TextBox 17" id="17"/>
          <p:cNvSpPr txBox="true"/>
          <p:nvPr/>
        </p:nvSpPr>
        <p:spPr>
          <a:xfrm rot="0">
            <a:off x="4881969" y="7596319"/>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V</a:t>
            </a:r>
          </a:p>
        </p:txBody>
      </p:sp>
      <p:sp>
        <p:nvSpPr>
          <p:cNvPr name="TextBox 18" id="18"/>
          <p:cNvSpPr txBox="true"/>
          <p:nvPr/>
        </p:nvSpPr>
        <p:spPr>
          <a:xfrm rot="0">
            <a:off x="16166354" y="2458318"/>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3</a:t>
            </a:r>
          </a:p>
        </p:txBody>
      </p:sp>
      <p:sp>
        <p:nvSpPr>
          <p:cNvPr name="TextBox 19" id="19"/>
          <p:cNvSpPr txBox="true"/>
          <p:nvPr/>
        </p:nvSpPr>
        <p:spPr>
          <a:xfrm rot="0">
            <a:off x="16166354" y="3742818"/>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6</a:t>
            </a:r>
          </a:p>
        </p:txBody>
      </p:sp>
      <p:sp>
        <p:nvSpPr>
          <p:cNvPr name="TextBox 20" id="20"/>
          <p:cNvSpPr txBox="true"/>
          <p:nvPr/>
        </p:nvSpPr>
        <p:spPr>
          <a:xfrm rot="0">
            <a:off x="16166354" y="50273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23</a:t>
            </a:r>
          </a:p>
        </p:txBody>
      </p:sp>
      <p:sp>
        <p:nvSpPr>
          <p:cNvPr name="TextBox 21" id="21"/>
          <p:cNvSpPr txBox="true"/>
          <p:nvPr/>
        </p:nvSpPr>
        <p:spPr>
          <a:xfrm rot="0">
            <a:off x="16166354" y="63118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34</a:t>
            </a:r>
          </a:p>
        </p:txBody>
      </p:sp>
      <p:sp>
        <p:nvSpPr>
          <p:cNvPr name="TextBox 22" id="22"/>
          <p:cNvSpPr txBox="true"/>
          <p:nvPr/>
        </p:nvSpPr>
        <p:spPr>
          <a:xfrm rot="0">
            <a:off x="16166354" y="75963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40</a:t>
            </a:r>
          </a:p>
        </p:txBody>
      </p:sp>
      <p:sp>
        <p:nvSpPr>
          <p:cNvPr name="TextBox 23" id="23"/>
          <p:cNvSpPr txBox="true"/>
          <p:nvPr/>
        </p:nvSpPr>
        <p:spPr>
          <a:xfrm rot="0">
            <a:off x="15924330" y="1687756"/>
            <a:ext cx="1503585" cy="571500"/>
          </a:xfrm>
          <a:prstGeom prst="rect">
            <a:avLst/>
          </a:prstGeom>
        </p:spPr>
        <p:txBody>
          <a:bodyPr anchor="t" rtlCol="false" tIns="0" lIns="0" bIns="0" rIns="0">
            <a:spAutoFit/>
          </a:bodyPr>
          <a:lstStyle/>
          <a:p>
            <a:pPr algn="ctr">
              <a:lnSpc>
                <a:spcPts val="4800"/>
              </a:lnSpc>
            </a:pPr>
            <a:r>
              <a:rPr lang="en-US" sz="3000">
                <a:solidFill>
                  <a:srgbClr val="333333"/>
                </a:solidFill>
                <a:latin typeface="Fredoka"/>
              </a:rPr>
              <a:t>Page</a:t>
            </a:r>
          </a:p>
        </p:txBody>
      </p:sp>
      <p:sp>
        <p:nvSpPr>
          <p:cNvPr name="TextBox 24" id="24"/>
          <p:cNvSpPr txBox="true"/>
          <p:nvPr/>
        </p:nvSpPr>
        <p:spPr>
          <a:xfrm rot="0">
            <a:off x="1028700" y="872491"/>
            <a:ext cx="2552265" cy="1247775"/>
          </a:xfrm>
          <a:prstGeom prst="rect">
            <a:avLst/>
          </a:prstGeom>
        </p:spPr>
        <p:txBody>
          <a:bodyPr anchor="t" rtlCol="false" tIns="0" lIns="0" bIns="0" rIns="0">
            <a:spAutoFit/>
          </a:bodyPr>
          <a:lstStyle/>
          <a:p>
            <a:pPr algn="l">
              <a:lnSpc>
                <a:spcPts val="4919"/>
              </a:lnSpc>
            </a:pPr>
            <a:r>
              <a:rPr lang="en-US" sz="4099" spc="127">
                <a:solidFill>
                  <a:srgbClr val="333333"/>
                </a:solidFill>
                <a:latin typeface="Fredoka"/>
              </a:rPr>
              <a:t>Table of</a:t>
            </a:r>
          </a:p>
          <a:p>
            <a:pPr algn="l">
              <a:lnSpc>
                <a:spcPts val="4919"/>
              </a:lnSpc>
            </a:pPr>
            <a:r>
              <a:rPr lang="en-US" sz="4099" spc="127">
                <a:solidFill>
                  <a:srgbClr val="333333"/>
                </a:solidFill>
                <a:latin typeface="Fredoka"/>
              </a:rPr>
              <a:t>Contents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4752959" y="687305"/>
            <a:ext cx="8883493" cy="1730229"/>
            <a:chOff x="0" y="0"/>
            <a:chExt cx="2339685" cy="455698"/>
          </a:xfrm>
        </p:grpSpPr>
        <p:sp>
          <p:nvSpPr>
            <p:cNvPr name="Freeform 6" id="6"/>
            <p:cNvSpPr/>
            <p:nvPr/>
          </p:nvSpPr>
          <p:spPr>
            <a:xfrm flipH="false" flipV="false" rot="0">
              <a:off x="0" y="0"/>
              <a:ext cx="2339685" cy="455698"/>
            </a:xfrm>
            <a:custGeom>
              <a:avLst/>
              <a:gdLst/>
              <a:ahLst/>
              <a:cxnLst/>
              <a:rect r="r" b="b" t="t" l="l"/>
              <a:pathLst>
                <a:path h="455698" w="2339685">
                  <a:moveTo>
                    <a:pt x="0" y="0"/>
                  </a:moveTo>
                  <a:lnTo>
                    <a:pt x="2339685" y="0"/>
                  </a:lnTo>
                  <a:lnTo>
                    <a:pt x="2339685" y="455698"/>
                  </a:lnTo>
                  <a:lnTo>
                    <a:pt x="0" y="455698"/>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2339685"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24211" y="8953500"/>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361476" y="2705088"/>
            <a:ext cx="6015014" cy="6015014"/>
          </a:xfrm>
          <a:custGeom>
            <a:avLst/>
            <a:gdLst/>
            <a:ahLst/>
            <a:cxnLst/>
            <a:rect r="r" b="b" t="t" l="l"/>
            <a:pathLst>
              <a:path h="6015014" w="6015014">
                <a:moveTo>
                  <a:pt x="0" y="0"/>
                </a:moveTo>
                <a:lnTo>
                  <a:pt x="6015014" y="0"/>
                </a:lnTo>
                <a:lnTo>
                  <a:pt x="6015014" y="6015014"/>
                </a:lnTo>
                <a:lnTo>
                  <a:pt x="0" y="6015014"/>
                </a:lnTo>
                <a:lnTo>
                  <a:pt x="0" y="0"/>
                </a:lnTo>
                <a:close/>
              </a:path>
            </a:pathLst>
          </a:custGeom>
          <a:blipFill>
            <a:blip r:embed="rId8"/>
            <a:stretch>
              <a:fillRect l="0" t="0" r="0" b="0"/>
            </a:stretch>
          </a:blipFill>
        </p:spPr>
      </p:sp>
      <p:sp>
        <p:nvSpPr>
          <p:cNvPr name="Freeform 14" id="14"/>
          <p:cNvSpPr/>
          <p:nvPr/>
        </p:nvSpPr>
        <p:spPr>
          <a:xfrm flipH="false" flipV="false" rot="0">
            <a:off x="12123834" y="2705088"/>
            <a:ext cx="6015014" cy="6015014"/>
          </a:xfrm>
          <a:custGeom>
            <a:avLst/>
            <a:gdLst/>
            <a:ahLst/>
            <a:cxnLst/>
            <a:rect r="r" b="b" t="t" l="l"/>
            <a:pathLst>
              <a:path h="6015014" w="6015014">
                <a:moveTo>
                  <a:pt x="0" y="0"/>
                </a:moveTo>
                <a:lnTo>
                  <a:pt x="6015014" y="0"/>
                </a:lnTo>
                <a:lnTo>
                  <a:pt x="6015014" y="6015014"/>
                </a:lnTo>
                <a:lnTo>
                  <a:pt x="0" y="6015014"/>
                </a:lnTo>
                <a:lnTo>
                  <a:pt x="0" y="0"/>
                </a:lnTo>
                <a:close/>
              </a:path>
            </a:pathLst>
          </a:custGeom>
          <a:blipFill>
            <a:blip r:embed="rId9"/>
            <a:stretch>
              <a:fillRect l="0" t="0" r="0" b="0"/>
            </a:stretch>
          </a:blipFill>
        </p:spPr>
      </p:sp>
      <p:sp>
        <p:nvSpPr>
          <p:cNvPr name="Freeform 15" id="15"/>
          <p:cNvSpPr/>
          <p:nvPr/>
        </p:nvSpPr>
        <p:spPr>
          <a:xfrm flipH="false" flipV="false" rot="0">
            <a:off x="6174597" y="2638413"/>
            <a:ext cx="6124669" cy="6081689"/>
          </a:xfrm>
          <a:custGeom>
            <a:avLst/>
            <a:gdLst/>
            <a:ahLst/>
            <a:cxnLst/>
            <a:rect r="r" b="b" t="t" l="l"/>
            <a:pathLst>
              <a:path h="6081689" w="6124669">
                <a:moveTo>
                  <a:pt x="0" y="0"/>
                </a:moveTo>
                <a:lnTo>
                  <a:pt x="6124670" y="0"/>
                </a:lnTo>
                <a:lnTo>
                  <a:pt x="6124670" y="6081689"/>
                </a:lnTo>
                <a:lnTo>
                  <a:pt x="0" y="6081689"/>
                </a:lnTo>
                <a:lnTo>
                  <a:pt x="0" y="0"/>
                </a:lnTo>
                <a:close/>
              </a:path>
            </a:pathLst>
          </a:custGeom>
          <a:blipFill>
            <a:blip r:embed="rId10"/>
            <a:stretch>
              <a:fillRect l="0" t="0" r="0" b="0"/>
            </a:stretch>
          </a:blipFill>
        </p:spPr>
      </p:sp>
      <p:sp>
        <p:nvSpPr>
          <p:cNvPr name="Freeform 16" id="16"/>
          <p:cNvSpPr/>
          <p:nvPr/>
        </p:nvSpPr>
        <p:spPr>
          <a:xfrm flipH="false" flipV="false" rot="0">
            <a:off x="6165807" y="2638413"/>
            <a:ext cx="6133460" cy="6068897"/>
          </a:xfrm>
          <a:custGeom>
            <a:avLst/>
            <a:gdLst/>
            <a:ahLst/>
            <a:cxnLst/>
            <a:rect r="r" b="b" t="t" l="l"/>
            <a:pathLst>
              <a:path h="6068897" w="6133460">
                <a:moveTo>
                  <a:pt x="0" y="0"/>
                </a:moveTo>
                <a:lnTo>
                  <a:pt x="6133460" y="0"/>
                </a:lnTo>
                <a:lnTo>
                  <a:pt x="6133460" y="6068897"/>
                </a:lnTo>
                <a:lnTo>
                  <a:pt x="0" y="6068897"/>
                </a:lnTo>
                <a:lnTo>
                  <a:pt x="0" y="0"/>
                </a:lnTo>
                <a:close/>
              </a:path>
            </a:pathLst>
          </a:custGeom>
          <a:blipFill>
            <a:blip r:embed="rId11"/>
            <a:stretch>
              <a:fillRect l="0" t="0" r="0" b="0"/>
            </a:stretch>
          </a:blipFill>
        </p:spPr>
      </p:sp>
      <p:sp>
        <p:nvSpPr>
          <p:cNvPr name="TextBox 17" id="17"/>
          <p:cNvSpPr txBox="true"/>
          <p:nvPr/>
        </p:nvSpPr>
        <p:spPr>
          <a:xfrm rot="0">
            <a:off x="4752959" y="904875"/>
            <a:ext cx="8883493"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ADD WATERMARK</a:t>
            </a:r>
          </a:p>
        </p:txBody>
      </p:sp>
      <p:sp>
        <p:nvSpPr>
          <p:cNvPr name="TextBox 18" id="18"/>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9" id="19"/>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Implementations</a:t>
            </a:r>
          </a:p>
        </p:txBody>
      </p:sp>
      <p:sp>
        <p:nvSpPr>
          <p:cNvPr name="TextBox 20" id="20"/>
          <p:cNvSpPr txBox="true"/>
          <p:nvPr/>
        </p:nvSpPr>
        <p:spPr>
          <a:xfrm rot="0">
            <a:off x="-717227" y="8667750"/>
            <a:ext cx="19005227"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Dataset is the first 50 cat images from Kaggle's </a:t>
            </a:r>
            <a:r>
              <a:rPr lang="en-US" sz="3000" u="sng">
                <a:solidFill>
                  <a:srgbClr val="000000"/>
                </a:solidFill>
                <a:latin typeface="Nunito"/>
                <a:hlinkClick r:id="rId12" tooltip="https://www.kaggle.com/datasets/muniryadi/cat-vs-rabbit"/>
              </a:rPr>
              <a:t>Cat vs. Rabbit dataset</a:t>
            </a:r>
            <a:r>
              <a:rPr lang="en-US" sz="3000">
                <a:solidFill>
                  <a:srgbClr val="000000"/>
                </a:solidFill>
                <a:latin typeface="Nunito"/>
              </a:rPr>
              <a:t>. We have a soft spot for cats.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4752959" y="687305"/>
            <a:ext cx="8883493" cy="1730229"/>
            <a:chOff x="0" y="0"/>
            <a:chExt cx="2339685" cy="455698"/>
          </a:xfrm>
        </p:grpSpPr>
        <p:sp>
          <p:nvSpPr>
            <p:cNvPr name="Freeform 6" id="6"/>
            <p:cNvSpPr/>
            <p:nvPr/>
          </p:nvSpPr>
          <p:spPr>
            <a:xfrm flipH="false" flipV="false" rot="0">
              <a:off x="0" y="0"/>
              <a:ext cx="2339685" cy="455698"/>
            </a:xfrm>
            <a:custGeom>
              <a:avLst/>
              <a:gdLst/>
              <a:ahLst/>
              <a:cxnLst/>
              <a:rect r="r" b="b" t="t" l="l"/>
              <a:pathLst>
                <a:path h="455698" w="2339685">
                  <a:moveTo>
                    <a:pt x="0" y="0"/>
                  </a:moveTo>
                  <a:lnTo>
                    <a:pt x="2339685" y="0"/>
                  </a:lnTo>
                  <a:lnTo>
                    <a:pt x="2339685" y="455698"/>
                  </a:lnTo>
                  <a:lnTo>
                    <a:pt x="0" y="455698"/>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2339685"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24211" y="8953500"/>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4752959" y="904875"/>
            <a:ext cx="8883493"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ADD WATERMARK</a:t>
            </a:r>
          </a:p>
        </p:txBody>
      </p:sp>
      <p:sp>
        <p:nvSpPr>
          <p:cNvPr name="TextBox 14" id="14"/>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Freeform 15" id="15"/>
          <p:cNvSpPr/>
          <p:nvPr/>
        </p:nvSpPr>
        <p:spPr>
          <a:xfrm flipH="false" flipV="false" rot="0">
            <a:off x="916972" y="254175"/>
            <a:ext cx="16454055" cy="8550689"/>
          </a:xfrm>
          <a:custGeom>
            <a:avLst/>
            <a:gdLst/>
            <a:ahLst/>
            <a:cxnLst/>
            <a:rect r="r" b="b" t="t" l="l"/>
            <a:pathLst>
              <a:path h="8550689" w="16454055">
                <a:moveTo>
                  <a:pt x="0" y="0"/>
                </a:moveTo>
                <a:lnTo>
                  <a:pt x="16454056" y="0"/>
                </a:lnTo>
                <a:lnTo>
                  <a:pt x="16454056" y="8550689"/>
                </a:lnTo>
                <a:lnTo>
                  <a:pt x="0" y="8550689"/>
                </a:lnTo>
                <a:lnTo>
                  <a:pt x="0" y="0"/>
                </a:lnTo>
                <a:close/>
              </a:path>
            </a:pathLst>
          </a:custGeom>
          <a:blipFill>
            <a:blip r:embed="rId8"/>
            <a:stretch>
              <a:fillRect l="0" t="0" r="0" b="0"/>
            </a:stretch>
          </a:blipFill>
        </p:spPr>
      </p:sp>
      <p:sp>
        <p:nvSpPr>
          <p:cNvPr name="TextBox 16" id="16"/>
          <p:cNvSpPr txBox="true"/>
          <p:nvPr/>
        </p:nvSpPr>
        <p:spPr>
          <a:xfrm rot="0">
            <a:off x="-717227" y="8667750"/>
            <a:ext cx="19005227"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we have iterations afterall</a:t>
            </a:r>
          </a:p>
        </p:txBody>
      </p:sp>
      <p:sp>
        <p:nvSpPr>
          <p:cNvPr name="TextBox 17" id="17"/>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Implementations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938807" y="687305"/>
            <a:ext cx="6474194" cy="1730229"/>
            <a:chOff x="0" y="0"/>
            <a:chExt cx="1705138" cy="455698"/>
          </a:xfrm>
        </p:grpSpPr>
        <p:sp>
          <p:nvSpPr>
            <p:cNvPr name="Freeform 6" id="6"/>
            <p:cNvSpPr/>
            <p:nvPr/>
          </p:nvSpPr>
          <p:spPr>
            <a:xfrm flipH="false" flipV="false" rot="0">
              <a:off x="0" y="0"/>
              <a:ext cx="1705138" cy="455698"/>
            </a:xfrm>
            <a:custGeom>
              <a:avLst/>
              <a:gdLst/>
              <a:ahLst/>
              <a:cxnLst/>
              <a:rect r="r" b="b" t="t" l="l"/>
              <a:pathLst>
                <a:path h="455698" w="1705138">
                  <a:moveTo>
                    <a:pt x="0" y="0"/>
                  </a:moveTo>
                  <a:lnTo>
                    <a:pt x="1705138" y="0"/>
                  </a:lnTo>
                  <a:lnTo>
                    <a:pt x="1705138" y="455698"/>
                  </a:lnTo>
                  <a:lnTo>
                    <a:pt x="0" y="455698"/>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1705138"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24211" y="8953500"/>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666750" y="2525112"/>
            <a:ext cx="5855154" cy="6045256"/>
          </a:xfrm>
          <a:custGeom>
            <a:avLst/>
            <a:gdLst/>
            <a:ahLst/>
            <a:cxnLst/>
            <a:rect r="r" b="b" t="t" l="l"/>
            <a:pathLst>
              <a:path h="6045256" w="5855154">
                <a:moveTo>
                  <a:pt x="0" y="0"/>
                </a:moveTo>
                <a:lnTo>
                  <a:pt x="5855154" y="0"/>
                </a:lnTo>
                <a:lnTo>
                  <a:pt x="5855154" y="6045256"/>
                </a:lnTo>
                <a:lnTo>
                  <a:pt x="0" y="6045256"/>
                </a:lnTo>
                <a:lnTo>
                  <a:pt x="0" y="0"/>
                </a:lnTo>
                <a:close/>
              </a:path>
            </a:pathLst>
          </a:custGeom>
          <a:blipFill>
            <a:blip r:embed="rId8"/>
            <a:stretch>
              <a:fillRect l="0" t="0" r="0" b="0"/>
            </a:stretch>
          </a:blipFill>
        </p:spPr>
      </p:sp>
      <p:sp>
        <p:nvSpPr>
          <p:cNvPr name="Freeform 14" id="14"/>
          <p:cNvSpPr/>
          <p:nvPr/>
        </p:nvSpPr>
        <p:spPr>
          <a:xfrm flipH="false" flipV="false" rot="0">
            <a:off x="7043069" y="2488261"/>
            <a:ext cx="10739864" cy="3116932"/>
          </a:xfrm>
          <a:custGeom>
            <a:avLst/>
            <a:gdLst/>
            <a:ahLst/>
            <a:cxnLst/>
            <a:rect r="r" b="b" t="t" l="l"/>
            <a:pathLst>
              <a:path h="3116932" w="10739864">
                <a:moveTo>
                  <a:pt x="0" y="0"/>
                </a:moveTo>
                <a:lnTo>
                  <a:pt x="10739865" y="0"/>
                </a:lnTo>
                <a:lnTo>
                  <a:pt x="10739865" y="3116933"/>
                </a:lnTo>
                <a:lnTo>
                  <a:pt x="0" y="3116933"/>
                </a:lnTo>
                <a:lnTo>
                  <a:pt x="0" y="0"/>
                </a:lnTo>
                <a:close/>
              </a:path>
            </a:pathLst>
          </a:custGeom>
          <a:blipFill>
            <a:blip r:embed="rId9"/>
            <a:stretch>
              <a:fillRect l="0" t="0" r="0" b="0"/>
            </a:stretch>
          </a:blipFill>
        </p:spPr>
      </p:sp>
      <p:sp>
        <p:nvSpPr>
          <p:cNvPr name="Freeform 15" id="15"/>
          <p:cNvSpPr/>
          <p:nvPr/>
        </p:nvSpPr>
        <p:spPr>
          <a:xfrm flipH="false" flipV="false" rot="0">
            <a:off x="7387136" y="5794327"/>
            <a:ext cx="10395798" cy="2776042"/>
          </a:xfrm>
          <a:custGeom>
            <a:avLst/>
            <a:gdLst/>
            <a:ahLst/>
            <a:cxnLst/>
            <a:rect r="r" b="b" t="t" l="l"/>
            <a:pathLst>
              <a:path h="2776042" w="10395798">
                <a:moveTo>
                  <a:pt x="0" y="0"/>
                </a:moveTo>
                <a:lnTo>
                  <a:pt x="10395798" y="0"/>
                </a:lnTo>
                <a:lnTo>
                  <a:pt x="10395798" y="2776041"/>
                </a:lnTo>
                <a:lnTo>
                  <a:pt x="0" y="2776041"/>
                </a:lnTo>
                <a:lnTo>
                  <a:pt x="0" y="0"/>
                </a:lnTo>
                <a:close/>
              </a:path>
            </a:pathLst>
          </a:custGeom>
          <a:blipFill>
            <a:blip r:embed="rId10"/>
            <a:stretch>
              <a:fillRect l="0" t="0" r="0" b="0"/>
            </a:stretch>
          </a:blipFill>
        </p:spPr>
      </p:sp>
      <p:sp>
        <p:nvSpPr>
          <p:cNvPr name="TextBox 16" id="16"/>
          <p:cNvSpPr txBox="true"/>
          <p:nvPr/>
        </p:nvSpPr>
        <p:spPr>
          <a:xfrm rot="0">
            <a:off x="4752959" y="904875"/>
            <a:ext cx="8883493"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DETECTION</a:t>
            </a:r>
          </a:p>
        </p:txBody>
      </p:sp>
      <p:sp>
        <p:nvSpPr>
          <p:cNvPr name="TextBox 17" id="17"/>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8" id="18"/>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Implementations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38807" y="687305"/>
            <a:ext cx="6474194" cy="1730229"/>
            <a:chOff x="0" y="0"/>
            <a:chExt cx="1705138" cy="455698"/>
          </a:xfrm>
        </p:grpSpPr>
        <p:sp>
          <p:nvSpPr>
            <p:cNvPr name="Freeform 3" id="3"/>
            <p:cNvSpPr/>
            <p:nvPr/>
          </p:nvSpPr>
          <p:spPr>
            <a:xfrm flipH="false" flipV="false" rot="0">
              <a:off x="0" y="0"/>
              <a:ext cx="1705138" cy="455698"/>
            </a:xfrm>
            <a:custGeom>
              <a:avLst/>
              <a:gdLst/>
              <a:ahLst/>
              <a:cxnLst/>
              <a:rect r="r" b="b" t="t" l="l"/>
              <a:pathLst>
                <a:path h="455698" w="1705138">
                  <a:moveTo>
                    <a:pt x="0" y="0"/>
                  </a:moveTo>
                  <a:lnTo>
                    <a:pt x="1705138" y="0"/>
                  </a:lnTo>
                  <a:lnTo>
                    <a:pt x="1705138" y="455698"/>
                  </a:lnTo>
                  <a:lnTo>
                    <a:pt x="0" y="455698"/>
                  </a:lnTo>
                  <a:close/>
                </a:path>
              </a:pathLst>
            </a:custGeom>
            <a:solidFill>
              <a:srgbClr val="DDDEDE"/>
            </a:solidFill>
            <a:ln w="38100" cap="sq">
              <a:solidFill>
                <a:srgbClr val="F1F2F2"/>
              </a:solidFill>
              <a:prstDash val="solid"/>
              <a:miter/>
            </a:ln>
          </p:spPr>
        </p:sp>
        <p:sp>
          <p:nvSpPr>
            <p:cNvPr name="TextBox 4" id="4"/>
            <p:cNvSpPr txBox="true"/>
            <p:nvPr/>
          </p:nvSpPr>
          <p:spPr>
            <a:xfrm>
              <a:off x="0" y="-38100"/>
              <a:ext cx="1705138"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24211" y="8953500"/>
            <a:ext cx="19974273" cy="1861295"/>
            <a:chOff x="0" y="0"/>
            <a:chExt cx="5260714" cy="490218"/>
          </a:xfrm>
        </p:grpSpPr>
        <p:sp>
          <p:nvSpPr>
            <p:cNvPr name="Freeform 8" id="8"/>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9" id="9"/>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28700" y="7875702"/>
            <a:ext cx="12374474" cy="511725"/>
          </a:xfrm>
          <a:custGeom>
            <a:avLst/>
            <a:gdLst/>
            <a:ahLst/>
            <a:cxnLst/>
            <a:rect r="r" b="b" t="t" l="l"/>
            <a:pathLst>
              <a:path h="511725" w="12374474">
                <a:moveTo>
                  <a:pt x="0" y="0"/>
                </a:moveTo>
                <a:lnTo>
                  <a:pt x="12374474" y="0"/>
                </a:lnTo>
                <a:lnTo>
                  <a:pt x="12374474" y="511724"/>
                </a:lnTo>
                <a:lnTo>
                  <a:pt x="0" y="511724"/>
                </a:lnTo>
                <a:lnTo>
                  <a:pt x="0" y="0"/>
                </a:lnTo>
                <a:close/>
              </a:path>
            </a:pathLst>
          </a:custGeom>
          <a:blipFill>
            <a:blip r:embed="rId6"/>
            <a:stretch>
              <a:fillRect l="0" t="0" r="0" b="-100513"/>
            </a:stretch>
          </a:blipFill>
        </p:spPr>
      </p:sp>
      <p:sp>
        <p:nvSpPr>
          <p:cNvPr name="Freeform 11" id="11"/>
          <p:cNvSpPr/>
          <p:nvPr/>
        </p:nvSpPr>
        <p:spPr>
          <a:xfrm flipH="false" flipV="false" rot="0">
            <a:off x="1028700" y="2675564"/>
            <a:ext cx="12374474" cy="588877"/>
          </a:xfrm>
          <a:custGeom>
            <a:avLst/>
            <a:gdLst/>
            <a:ahLst/>
            <a:cxnLst/>
            <a:rect r="r" b="b" t="t" l="l"/>
            <a:pathLst>
              <a:path h="588877" w="12374474">
                <a:moveTo>
                  <a:pt x="0" y="0"/>
                </a:moveTo>
                <a:lnTo>
                  <a:pt x="12374474" y="0"/>
                </a:lnTo>
                <a:lnTo>
                  <a:pt x="12374474" y="588877"/>
                </a:lnTo>
                <a:lnTo>
                  <a:pt x="0" y="588877"/>
                </a:lnTo>
                <a:lnTo>
                  <a:pt x="0" y="0"/>
                </a:lnTo>
                <a:close/>
              </a:path>
            </a:pathLst>
          </a:custGeom>
          <a:blipFill>
            <a:blip r:embed="rId6"/>
            <a:stretch>
              <a:fillRect l="0" t="-74242" r="0" b="0"/>
            </a:stretch>
          </a:blipFill>
        </p:spPr>
      </p:sp>
      <p:sp>
        <p:nvSpPr>
          <p:cNvPr name="Freeform 12" id="12"/>
          <p:cNvSpPr/>
          <p:nvPr/>
        </p:nvSpPr>
        <p:spPr>
          <a:xfrm flipH="false" flipV="false" rot="0">
            <a:off x="9144000" y="3507432"/>
            <a:ext cx="8900151" cy="2212745"/>
          </a:xfrm>
          <a:custGeom>
            <a:avLst/>
            <a:gdLst/>
            <a:ahLst/>
            <a:cxnLst/>
            <a:rect r="r" b="b" t="t" l="l"/>
            <a:pathLst>
              <a:path h="2212745" w="8900151">
                <a:moveTo>
                  <a:pt x="0" y="0"/>
                </a:moveTo>
                <a:lnTo>
                  <a:pt x="8900151" y="0"/>
                </a:lnTo>
                <a:lnTo>
                  <a:pt x="8900151" y="2212744"/>
                </a:lnTo>
                <a:lnTo>
                  <a:pt x="0" y="2212744"/>
                </a:lnTo>
                <a:lnTo>
                  <a:pt x="0" y="0"/>
                </a:lnTo>
                <a:close/>
              </a:path>
            </a:pathLst>
          </a:custGeom>
          <a:blipFill>
            <a:blip r:embed="rId7"/>
            <a:stretch>
              <a:fillRect l="0" t="0" r="0" b="0"/>
            </a:stretch>
          </a:blipFill>
        </p:spPr>
      </p:sp>
      <p:sp>
        <p:nvSpPr>
          <p:cNvPr name="Freeform 13" id="13"/>
          <p:cNvSpPr/>
          <p:nvPr/>
        </p:nvSpPr>
        <p:spPr>
          <a:xfrm flipH="false" flipV="false" rot="0">
            <a:off x="9194706" y="6015451"/>
            <a:ext cx="4342531" cy="1568136"/>
          </a:xfrm>
          <a:custGeom>
            <a:avLst/>
            <a:gdLst/>
            <a:ahLst/>
            <a:cxnLst/>
            <a:rect r="r" b="b" t="t" l="l"/>
            <a:pathLst>
              <a:path h="1568136" w="4342531">
                <a:moveTo>
                  <a:pt x="0" y="0"/>
                </a:moveTo>
                <a:lnTo>
                  <a:pt x="4342531" y="0"/>
                </a:lnTo>
                <a:lnTo>
                  <a:pt x="4342531" y="1568137"/>
                </a:lnTo>
                <a:lnTo>
                  <a:pt x="0" y="1568137"/>
                </a:lnTo>
                <a:lnTo>
                  <a:pt x="0" y="0"/>
                </a:lnTo>
                <a:close/>
              </a:path>
            </a:pathLst>
          </a:custGeom>
          <a:blipFill>
            <a:blip r:embed="rId8"/>
            <a:stretch>
              <a:fillRect l="0" t="0" r="0" b="0"/>
            </a:stretch>
          </a:blipFill>
        </p:spPr>
      </p:sp>
      <p:sp>
        <p:nvSpPr>
          <p:cNvPr name="Freeform 14" id="14"/>
          <p:cNvSpPr/>
          <p:nvPr/>
        </p:nvSpPr>
        <p:spPr>
          <a:xfrm flipH="false" flipV="false" rot="0">
            <a:off x="1028700" y="6061756"/>
            <a:ext cx="3342610" cy="1342176"/>
          </a:xfrm>
          <a:custGeom>
            <a:avLst/>
            <a:gdLst/>
            <a:ahLst/>
            <a:cxnLst/>
            <a:rect r="r" b="b" t="t" l="l"/>
            <a:pathLst>
              <a:path h="1342176" w="3342610">
                <a:moveTo>
                  <a:pt x="0" y="0"/>
                </a:moveTo>
                <a:lnTo>
                  <a:pt x="3342610" y="0"/>
                </a:lnTo>
                <a:lnTo>
                  <a:pt x="3342610" y="1342176"/>
                </a:lnTo>
                <a:lnTo>
                  <a:pt x="0" y="1342176"/>
                </a:lnTo>
                <a:lnTo>
                  <a:pt x="0" y="0"/>
                </a:lnTo>
                <a:close/>
              </a:path>
            </a:pathLst>
          </a:custGeom>
          <a:blipFill>
            <a:blip r:embed="rId9"/>
            <a:stretch>
              <a:fillRect l="0" t="-11039" r="-35542" b="0"/>
            </a:stretch>
          </a:blipFill>
        </p:spPr>
      </p:sp>
      <p:sp>
        <p:nvSpPr>
          <p:cNvPr name="Freeform 15" id="15"/>
          <p:cNvSpPr/>
          <p:nvPr/>
        </p:nvSpPr>
        <p:spPr>
          <a:xfrm flipH="false" flipV="false" rot="0">
            <a:off x="-331333" y="3638677"/>
            <a:ext cx="9526038" cy="2119599"/>
          </a:xfrm>
          <a:custGeom>
            <a:avLst/>
            <a:gdLst/>
            <a:ahLst/>
            <a:cxnLst/>
            <a:rect r="r" b="b" t="t" l="l"/>
            <a:pathLst>
              <a:path h="2119599" w="9526038">
                <a:moveTo>
                  <a:pt x="0" y="0"/>
                </a:moveTo>
                <a:lnTo>
                  <a:pt x="9526039" y="0"/>
                </a:lnTo>
                <a:lnTo>
                  <a:pt x="9526039" y="2119599"/>
                </a:lnTo>
                <a:lnTo>
                  <a:pt x="0" y="2119599"/>
                </a:lnTo>
                <a:lnTo>
                  <a:pt x="0" y="0"/>
                </a:lnTo>
                <a:close/>
              </a:path>
            </a:pathLst>
          </a:custGeom>
          <a:blipFill>
            <a:blip r:embed="rId10"/>
            <a:stretch>
              <a:fillRect l="0" t="-20012" r="0" b="0"/>
            </a:stretch>
          </a:blipFill>
        </p:spPr>
      </p:sp>
      <p:sp>
        <p:nvSpPr>
          <p:cNvPr name="TextBox 16" id="16"/>
          <p:cNvSpPr txBox="true"/>
          <p:nvPr/>
        </p:nvSpPr>
        <p:spPr>
          <a:xfrm rot="0">
            <a:off x="4752959" y="904875"/>
            <a:ext cx="8883493"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DETECTION</a:t>
            </a:r>
          </a:p>
        </p:txBody>
      </p:sp>
      <p:sp>
        <p:nvSpPr>
          <p:cNvPr name="TextBox 17" id="17"/>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8" id="18"/>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Implementations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38807" y="687305"/>
            <a:ext cx="6474194" cy="1730229"/>
            <a:chOff x="0" y="0"/>
            <a:chExt cx="1705138" cy="455698"/>
          </a:xfrm>
        </p:grpSpPr>
        <p:sp>
          <p:nvSpPr>
            <p:cNvPr name="Freeform 3" id="3"/>
            <p:cNvSpPr/>
            <p:nvPr/>
          </p:nvSpPr>
          <p:spPr>
            <a:xfrm flipH="false" flipV="false" rot="0">
              <a:off x="0" y="0"/>
              <a:ext cx="1705138" cy="455698"/>
            </a:xfrm>
            <a:custGeom>
              <a:avLst/>
              <a:gdLst/>
              <a:ahLst/>
              <a:cxnLst/>
              <a:rect r="r" b="b" t="t" l="l"/>
              <a:pathLst>
                <a:path h="455698" w="1705138">
                  <a:moveTo>
                    <a:pt x="0" y="0"/>
                  </a:moveTo>
                  <a:lnTo>
                    <a:pt x="1705138" y="0"/>
                  </a:lnTo>
                  <a:lnTo>
                    <a:pt x="1705138" y="455698"/>
                  </a:lnTo>
                  <a:lnTo>
                    <a:pt x="0" y="455698"/>
                  </a:lnTo>
                  <a:close/>
                </a:path>
              </a:pathLst>
            </a:custGeom>
            <a:solidFill>
              <a:srgbClr val="DDDEDE"/>
            </a:solidFill>
            <a:ln w="38100" cap="sq">
              <a:solidFill>
                <a:srgbClr val="F1F2F2"/>
              </a:solidFill>
              <a:prstDash val="solid"/>
              <a:miter/>
            </a:ln>
          </p:spPr>
        </p:sp>
        <p:sp>
          <p:nvSpPr>
            <p:cNvPr name="TextBox 4" id="4"/>
            <p:cNvSpPr txBox="true"/>
            <p:nvPr/>
          </p:nvSpPr>
          <p:spPr>
            <a:xfrm>
              <a:off x="0" y="-38100"/>
              <a:ext cx="1705138"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24211" y="8953500"/>
            <a:ext cx="19974273" cy="1861295"/>
            <a:chOff x="0" y="0"/>
            <a:chExt cx="5260714" cy="490218"/>
          </a:xfrm>
        </p:grpSpPr>
        <p:sp>
          <p:nvSpPr>
            <p:cNvPr name="Freeform 8" id="8"/>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9" id="9"/>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4752959" y="904875"/>
            <a:ext cx="8883493"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DETECTION</a:t>
            </a:r>
          </a:p>
        </p:txBody>
      </p:sp>
      <p:sp>
        <p:nvSpPr>
          <p:cNvPr name="TextBox 11" id="11"/>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Freeform 12" id="12"/>
          <p:cNvSpPr/>
          <p:nvPr/>
        </p:nvSpPr>
        <p:spPr>
          <a:xfrm flipH="false" flipV="false" rot="0">
            <a:off x="4412149" y="2760593"/>
            <a:ext cx="9527511" cy="5849849"/>
          </a:xfrm>
          <a:custGeom>
            <a:avLst/>
            <a:gdLst/>
            <a:ahLst/>
            <a:cxnLst/>
            <a:rect r="r" b="b" t="t" l="l"/>
            <a:pathLst>
              <a:path h="5849849" w="9527511">
                <a:moveTo>
                  <a:pt x="0" y="0"/>
                </a:moveTo>
                <a:lnTo>
                  <a:pt x="9527511" y="0"/>
                </a:lnTo>
                <a:lnTo>
                  <a:pt x="9527511" y="5849848"/>
                </a:lnTo>
                <a:lnTo>
                  <a:pt x="0" y="5849848"/>
                </a:lnTo>
                <a:lnTo>
                  <a:pt x="0" y="0"/>
                </a:lnTo>
                <a:close/>
              </a:path>
            </a:pathLst>
          </a:custGeom>
          <a:blipFill>
            <a:blip r:embed="rId6"/>
            <a:stretch>
              <a:fillRect l="0" t="0" r="0" b="0"/>
            </a:stretch>
          </a:blipFill>
        </p:spPr>
      </p:sp>
      <p:sp>
        <p:nvSpPr>
          <p:cNvPr name="TextBox 13" id="13"/>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Implementations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27381" y="687305"/>
            <a:ext cx="6833238" cy="1730229"/>
            <a:chOff x="0" y="0"/>
            <a:chExt cx="1799700" cy="455698"/>
          </a:xfrm>
        </p:grpSpPr>
        <p:sp>
          <p:nvSpPr>
            <p:cNvPr name="Freeform 6" id="6"/>
            <p:cNvSpPr/>
            <p:nvPr/>
          </p:nvSpPr>
          <p:spPr>
            <a:xfrm flipH="false" flipV="false" rot="0">
              <a:off x="0" y="0"/>
              <a:ext cx="1799700" cy="455698"/>
            </a:xfrm>
            <a:custGeom>
              <a:avLst/>
              <a:gdLst/>
              <a:ahLst/>
              <a:cxnLst/>
              <a:rect r="r" b="b" t="t" l="l"/>
              <a:pathLst>
                <a:path h="455698" w="1799700">
                  <a:moveTo>
                    <a:pt x="0" y="0"/>
                  </a:moveTo>
                  <a:lnTo>
                    <a:pt x="1799700" y="0"/>
                  </a:lnTo>
                  <a:lnTo>
                    <a:pt x="1799700" y="455698"/>
                  </a:lnTo>
                  <a:lnTo>
                    <a:pt x="0" y="455698"/>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1799700"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36993" y="2417534"/>
            <a:ext cx="6631931" cy="6253396"/>
          </a:xfrm>
          <a:custGeom>
            <a:avLst/>
            <a:gdLst/>
            <a:ahLst/>
            <a:cxnLst/>
            <a:rect r="r" b="b" t="t" l="l"/>
            <a:pathLst>
              <a:path h="6253396" w="6631931">
                <a:moveTo>
                  <a:pt x="0" y="0"/>
                </a:moveTo>
                <a:lnTo>
                  <a:pt x="6631932" y="0"/>
                </a:lnTo>
                <a:lnTo>
                  <a:pt x="6631932" y="6253396"/>
                </a:lnTo>
                <a:lnTo>
                  <a:pt x="0" y="6253396"/>
                </a:lnTo>
                <a:lnTo>
                  <a:pt x="0" y="0"/>
                </a:lnTo>
                <a:close/>
              </a:path>
            </a:pathLst>
          </a:custGeom>
          <a:blipFill>
            <a:blip r:embed="rId8"/>
            <a:stretch>
              <a:fillRect l="0" t="0" r="0" b="0"/>
            </a:stretch>
          </a:blipFill>
        </p:spPr>
      </p:sp>
      <p:grpSp>
        <p:nvGrpSpPr>
          <p:cNvPr name="Group 11" id="11"/>
          <p:cNvGrpSpPr/>
          <p:nvPr/>
        </p:nvGrpSpPr>
        <p:grpSpPr>
          <a:xfrm rot="0">
            <a:off x="-424211" y="89535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5910979" y="904875"/>
            <a:ext cx="6466041"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PROBLEM</a:t>
            </a:r>
          </a:p>
        </p:txBody>
      </p:sp>
      <p:sp>
        <p:nvSpPr>
          <p:cNvPr name="TextBox 15" id="15"/>
          <p:cNvSpPr txBox="true"/>
          <p:nvPr/>
        </p:nvSpPr>
        <p:spPr>
          <a:xfrm rot="0">
            <a:off x="8839168" y="2990697"/>
            <a:ext cx="8024138" cy="3683000"/>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Ω: Image domain, </a:t>
            </a:r>
          </a:p>
          <a:p>
            <a:pPr algn="l">
              <a:lnSpc>
                <a:spcPts val="4899"/>
              </a:lnSpc>
            </a:pPr>
            <a:r>
              <a:rPr lang="en-US" sz="3499">
                <a:solidFill>
                  <a:srgbClr val="000000"/>
                </a:solidFill>
                <a:latin typeface="Nunito Bold"/>
              </a:rPr>
              <a:t>D: the inpainting domain</a:t>
            </a:r>
          </a:p>
          <a:p>
            <a:pPr algn="l">
              <a:lnSpc>
                <a:spcPts val="4899"/>
              </a:lnSpc>
            </a:pPr>
          </a:p>
          <a:p>
            <a:pPr algn="l">
              <a:lnSpc>
                <a:spcPts val="4899"/>
              </a:lnSpc>
            </a:pPr>
            <a:r>
              <a:rPr lang="en-US" sz="3499">
                <a:solidFill>
                  <a:srgbClr val="000000"/>
                </a:solidFill>
                <a:latin typeface="Nunito Bold"/>
              </a:rPr>
              <a:t>Mask: D area in black</a:t>
            </a:r>
          </a:p>
          <a:p>
            <a:pPr algn="l">
              <a:lnSpc>
                <a:spcPts val="4899"/>
              </a:lnSpc>
            </a:pPr>
          </a:p>
          <a:p>
            <a:pPr algn="l">
              <a:lnSpc>
                <a:spcPts val="4899"/>
              </a:lnSpc>
            </a:pPr>
          </a:p>
        </p:txBody>
      </p:sp>
      <p:sp>
        <p:nvSpPr>
          <p:cNvPr name="TextBox 16" id="16"/>
          <p:cNvSpPr txBox="true"/>
          <p:nvPr/>
        </p:nvSpPr>
        <p:spPr>
          <a:xfrm rot="0">
            <a:off x="4162214" y="3812225"/>
            <a:ext cx="2663140" cy="587375"/>
          </a:xfrm>
          <a:prstGeom prst="rect">
            <a:avLst/>
          </a:prstGeom>
        </p:spPr>
        <p:txBody>
          <a:bodyPr anchor="t" rtlCol="false" tIns="0" lIns="0" bIns="0" rIns="0">
            <a:spAutoFit/>
          </a:bodyPr>
          <a:lstStyle/>
          <a:p>
            <a:pPr algn="l">
              <a:lnSpc>
                <a:spcPts val="4899"/>
              </a:lnSpc>
            </a:pPr>
            <a:r>
              <a:rPr lang="en-US" sz="3499">
                <a:solidFill>
                  <a:srgbClr val="FF3131"/>
                </a:solidFill>
                <a:latin typeface="Nunito Bold"/>
              </a:rPr>
              <a:t>D</a:t>
            </a:r>
          </a:p>
        </p:txBody>
      </p:sp>
      <p:sp>
        <p:nvSpPr>
          <p:cNvPr name="TextBox 17" id="17"/>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8" id="18"/>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Implementations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576611"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706294" y="2078127"/>
            <a:ext cx="7148669" cy="4560687"/>
          </a:xfrm>
          <a:custGeom>
            <a:avLst/>
            <a:gdLst/>
            <a:ahLst/>
            <a:cxnLst/>
            <a:rect r="r" b="b" t="t" l="l"/>
            <a:pathLst>
              <a:path h="4560687" w="7148669">
                <a:moveTo>
                  <a:pt x="0" y="0"/>
                </a:moveTo>
                <a:lnTo>
                  <a:pt x="7148670" y="0"/>
                </a:lnTo>
                <a:lnTo>
                  <a:pt x="7148670" y="4560687"/>
                </a:lnTo>
                <a:lnTo>
                  <a:pt x="0" y="4560687"/>
                </a:lnTo>
                <a:lnTo>
                  <a:pt x="0" y="0"/>
                </a:lnTo>
                <a:close/>
              </a:path>
            </a:pathLst>
          </a:custGeom>
          <a:blipFill>
            <a:blip r:embed="rId8"/>
            <a:stretch>
              <a:fillRect l="0" t="-27926" r="-21585" b="0"/>
            </a:stretch>
          </a:blipFill>
        </p:spPr>
      </p:sp>
      <p:sp>
        <p:nvSpPr>
          <p:cNvPr name="Freeform 17" id="17"/>
          <p:cNvSpPr/>
          <p:nvPr/>
        </p:nvSpPr>
        <p:spPr>
          <a:xfrm flipH="false" flipV="false" rot="0">
            <a:off x="2865434" y="4842191"/>
            <a:ext cx="2415195" cy="3190403"/>
          </a:xfrm>
          <a:custGeom>
            <a:avLst/>
            <a:gdLst/>
            <a:ahLst/>
            <a:cxnLst/>
            <a:rect r="r" b="b" t="t" l="l"/>
            <a:pathLst>
              <a:path h="3190403" w="2415195">
                <a:moveTo>
                  <a:pt x="0" y="0"/>
                </a:moveTo>
                <a:lnTo>
                  <a:pt x="2415195" y="0"/>
                </a:lnTo>
                <a:lnTo>
                  <a:pt x="2415195" y="3190403"/>
                </a:lnTo>
                <a:lnTo>
                  <a:pt x="0" y="3190403"/>
                </a:lnTo>
                <a:lnTo>
                  <a:pt x="0" y="0"/>
                </a:lnTo>
                <a:close/>
              </a:path>
            </a:pathLst>
          </a:custGeom>
          <a:blipFill>
            <a:blip r:embed="rId9"/>
            <a:stretch>
              <a:fillRect l="-111705" t="0" r="-23395" b="0"/>
            </a:stretch>
          </a:blipFill>
        </p:spPr>
      </p:sp>
      <p:sp>
        <p:nvSpPr>
          <p:cNvPr name="Freeform 18" id="18"/>
          <p:cNvSpPr/>
          <p:nvPr/>
        </p:nvSpPr>
        <p:spPr>
          <a:xfrm flipH="false" flipV="false" rot="0">
            <a:off x="9182100" y="2693069"/>
            <a:ext cx="7364683" cy="4900862"/>
          </a:xfrm>
          <a:custGeom>
            <a:avLst/>
            <a:gdLst/>
            <a:ahLst/>
            <a:cxnLst/>
            <a:rect r="r" b="b" t="t" l="l"/>
            <a:pathLst>
              <a:path h="4900862" w="7364683">
                <a:moveTo>
                  <a:pt x="0" y="0"/>
                </a:moveTo>
                <a:lnTo>
                  <a:pt x="7364683" y="0"/>
                </a:lnTo>
                <a:lnTo>
                  <a:pt x="7364683" y="4900862"/>
                </a:lnTo>
                <a:lnTo>
                  <a:pt x="0" y="4900862"/>
                </a:lnTo>
                <a:lnTo>
                  <a:pt x="0" y="0"/>
                </a:lnTo>
                <a:close/>
              </a:path>
            </a:pathLst>
          </a:custGeom>
          <a:blipFill>
            <a:blip r:embed="rId10"/>
            <a:stretch>
              <a:fillRect l="0" t="0" r="0" b="0"/>
            </a:stretch>
          </a:blipFill>
        </p:spPr>
      </p:sp>
      <p:sp>
        <p:nvSpPr>
          <p:cNvPr name="Freeform 19" id="19"/>
          <p:cNvSpPr/>
          <p:nvPr/>
        </p:nvSpPr>
        <p:spPr>
          <a:xfrm flipH="false" flipV="false" rot="0">
            <a:off x="5648023" y="5431245"/>
            <a:ext cx="4879474" cy="3051323"/>
          </a:xfrm>
          <a:custGeom>
            <a:avLst/>
            <a:gdLst/>
            <a:ahLst/>
            <a:cxnLst/>
            <a:rect r="r" b="b" t="t" l="l"/>
            <a:pathLst>
              <a:path h="3051323" w="4879474">
                <a:moveTo>
                  <a:pt x="0" y="0"/>
                </a:moveTo>
                <a:lnTo>
                  <a:pt x="4879474" y="0"/>
                </a:lnTo>
                <a:lnTo>
                  <a:pt x="4879474" y="3051323"/>
                </a:lnTo>
                <a:lnTo>
                  <a:pt x="0" y="3051323"/>
                </a:lnTo>
                <a:lnTo>
                  <a:pt x="0" y="0"/>
                </a:lnTo>
                <a:close/>
              </a:path>
            </a:pathLst>
          </a:custGeom>
          <a:blipFill>
            <a:blip r:embed="rId11"/>
            <a:stretch>
              <a:fillRect l="0" t="-75470" r="-46197" b="0"/>
            </a:stretch>
          </a:blipFill>
        </p:spPr>
      </p:sp>
      <p:sp>
        <p:nvSpPr>
          <p:cNvPr name="TextBox 20" id="20"/>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BACKGROUND </a:t>
            </a:r>
          </a:p>
        </p:txBody>
      </p:sp>
      <p:sp>
        <p:nvSpPr>
          <p:cNvPr name="TextBox 21" id="21"/>
          <p:cNvSpPr txBox="true"/>
          <p:nvPr/>
        </p:nvSpPr>
        <p:spPr>
          <a:xfrm rot="0">
            <a:off x="514350" y="92173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2" id="22"/>
          <p:cNvSpPr txBox="true"/>
          <p:nvPr/>
        </p:nvSpPr>
        <p:spPr>
          <a:xfrm rot="0">
            <a:off x="13148988" y="92669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Background &amp; Motivation</a:t>
            </a:r>
          </a:p>
        </p:txBody>
      </p:sp>
      <p:sp>
        <p:nvSpPr>
          <p:cNvPr name="TextBox 23" id="23"/>
          <p:cNvSpPr txBox="true"/>
          <p:nvPr/>
        </p:nvSpPr>
        <p:spPr>
          <a:xfrm rot="0">
            <a:off x="10666768" y="7565356"/>
            <a:ext cx="7106882" cy="242977"/>
          </a:xfrm>
          <a:prstGeom prst="rect">
            <a:avLst/>
          </a:prstGeom>
        </p:spPr>
        <p:txBody>
          <a:bodyPr anchor="t" rtlCol="false" tIns="0" lIns="0" bIns="0" rIns="0">
            <a:spAutoFit/>
          </a:bodyPr>
          <a:lstStyle/>
          <a:p>
            <a:pPr algn="ctr">
              <a:lnSpc>
                <a:spcPts val="1969"/>
              </a:lnSpc>
            </a:pPr>
            <a:r>
              <a:rPr lang="en-US" sz="1406">
                <a:solidFill>
                  <a:srgbClr val="000000"/>
                </a:solidFill>
                <a:latin typeface="Nunito"/>
              </a:rPr>
              <a:t>https://lenscraft.co.uk/photo-editing-tutorials/tutorial-add-watermark-in-photoshop/</a:t>
            </a:r>
          </a:p>
        </p:txBody>
      </p:sp>
      <p:sp>
        <p:nvSpPr>
          <p:cNvPr name="TextBox 24" id="24"/>
          <p:cNvSpPr txBox="true"/>
          <p:nvPr/>
        </p:nvSpPr>
        <p:spPr>
          <a:xfrm rot="0">
            <a:off x="5613144" y="8457991"/>
            <a:ext cx="4987332" cy="372109"/>
          </a:xfrm>
          <a:prstGeom prst="rect">
            <a:avLst/>
          </a:prstGeom>
        </p:spPr>
        <p:txBody>
          <a:bodyPr anchor="t" rtlCol="false" tIns="0" lIns="0" bIns="0" rIns="0">
            <a:spAutoFit/>
          </a:bodyPr>
          <a:lstStyle/>
          <a:p>
            <a:pPr algn="ctr">
              <a:lnSpc>
                <a:spcPts val="1540"/>
              </a:lnSpc>
            </a:pPr>
            <a:r>
              <a:rPr lang="en-US" sz="1100">
                <a:solidFill>
                  <a:srgbClr val="000000"/>
                </a:solidFill>
                <a:latin typeface="Nunito"/>
              </a:rPr>
              <a:t>https://en.ac-illust.com/clip-art/22209347/-quot-sample--amp--sample-quot--watermark-b--black</a:t>
            </a:r>
          </a:p>
        </p:txBody>
      </p:sp>
      <p:sp>
        <p:nvSpPr>
          <p:cNvPr name="TextBox 25" id="25"/>
          <p:cNvSpPr txBox="true"/>
          <p:nvPr/>
        </p:nvSpPr>
        <p:spPr>
          <a:xfrm rot="0">
            <a:off x="514350" y="8051644"/>
            <a:ext cx="5521234" cy="297179"/>
          </a:xfrm>
          <a:prstGeom prst="rect">
            <a:avLst/>
          </a:prstGeom>
        </p:spPr>
        <p:txBody>
          <a:bodyPr anchor="t" rtlCol="false" tIns="0" lIns="0" bIns="0" rIns="0">
            <a:spAutoFit/>
          </a:bodyPr>
          <a:lstStyle/>
          <a:p>
            <a:pPr algn="ctr">
              <a:lnSpc>
                <a:spcPts val="2520"/>
              </a:lnSpc>
            </a:pPr>
            <a:r>
              <a:rPr lang="en-US" sz="1800">
                <a:solidFill>
                  <a:srgbClr val="000000"/>
                </a:solidFill>
                <a:latin typeface="Nunito"/>
              </a:rPr>
              <a:t>https://thinkmobiles.com/posts/1382/</a:t>
            </a:r>
          </a:p>
        </p:txBody>
      </p:sp>
      <p:sp>
        <p:nvSpPr>
          <p:cNvPr name="TextBox 26" id="26"/>
          <p:cNvSpPr txBox="true"/>
          <p:nvPr/>
        </p:nvSpPr>
        <p:spPr>
          <a:xfrm rot="0">
            <a:off x="1580330" y="1524838"/>
            <a:ext cx="3558682" cy="452754"/>
          </a:xfrm>
          <a:prstGeom prst="rect">
            <a:avLst/>
          </a:prstGeom>
        </p:spPr>
        <p:txBody>
          <a:bodyPr anchor="t" rtlCol="false" tIns="0" lIns="0" bIns="0" rIns="0">
            <a:spAutoFit/>
          </a:bodyPr>
          <a:lstStyle/>
          <a:p>
            <a:pPr algn="ctr">
              <a:lnSpc>
                <a:spcPts val="1820"/>
              </a:lnSpc>
            </a:pPr>
            <a:r>
              <a:rPr lang="en-US" sz="1300">
                <a:solidFill>
                  <a:srgbClr val="333333"/>
                </a:solidFill>
                <a:latin typeface="Nunito"/>
              </a:rPr>
              <a:t>https://lenscraft.co.uk/photo-editing-tutorials/tutorial-add-watermark-in-photoshop/</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424211" y="8953500"/>
            <a:ext cx="19974273" cy="1861295"/>
            <a:chOff x="0" y="0"/>
            <a:chExt cx="5260714" cy="490218"/>
          </a:xfrm>
        </p:grpSpPr>
        <p:sp>
          <p:nvSpPr>
            <p:cNvPr name="Freeform 8" id="8"/>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9" id="9"/>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548279" y="687305"/>
            <a:ext cx="9191441" cy="1730229"/>
            <a:chOff x="0" y="0"/>
            <a:chExt cx="2420791" cy="455698"/>
          </a:xfrm>
        </p:grpSpPr>
        <p:sp>
          <p:nvSpPr>
            <p:cNvPr name="Freeform 11" id="11"/>
            <p:cNvSpPr/>
            <p:nvPr/>
          </p:nvSpPr>
          <p:spPr>
            <a:xfrm flipH="false" flipV="false" rot="0">
              <a:off x="0" y="0"/>
              <a:ext cx="2420791" cy="455698"/>
            </a:xfrm>
            <a:custGeom>
              <a:avLst/>
              <a:gdLst/>
              <a:ahLst/>
              <a:cxnLst/>
              <a:rect r="r" b="b" t="t" l="l"/>
              <a:pathLst>
                <a:path h="455698" w="2420791">
                  <a:moveTo>
                    <a:pt x="0" y="0"/>
                  </a:moveTo>
                  <a:lnTo>
                    <a:pt x="2420791" y="0"/>
                  </a:lnTo>
                  <a:lnTo>
                    <a:pt x="2420791"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2420791" cy="493798"/>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028700" y="2032616"/>
            <a:ext cx="16754234" cy="6294120"/>
          </a:xfrm>
          <a:prstGeom prst="rect">
            <a:avLst/>
          </a:prstGeom>
        </p:spPr>
        <p:txBody>
          <a:bodyPr anchor="t" rtlCol="false" tIns="0" lIns="0" bIns="0" rIns="0">
            <a:spAutoFit/>
          </a:bodyPr>
          <a:lstStyle/>
          <a:p>
            <a:pPr algn="l">
              <a:lnSpc>
                <a:spcPts val="5564"/>
              </a:lnSpc>
            </a:pPr>
          </a:p>
          <a:p>
            <a:pPr algn="l">
              <a:lnSpc>
                <a:spcPts val="5564"/>
              </a:lnSpc>
            </a:pPr>
            <a:r>
              <a:rPr lang="en-US" sz="3499">
                <a:solidFill>
                  <a:srgbClr val="000000"/>
                </a:solidFill>
                <a:latin typeface="Nunito Bold"/>
              </a:rPr>
              <a:t>Differential Operators: </a:t>
            </a:r>
            <a:r>
              <a:rPr lang="en-US" sz="3499">
                <a:solidFill>
                  <a:srgbClr val="000000"/>
                </a:solidFill>
                <a:latin typeface="Nunito"/>
              </a:rPr>
              <a:t>Bregman distance D(u^k), Forward formula (row difference and column difference)</a:t>
            </a:r>
          </a:p>
          <a:p>
            <a:pPr algn="l">
              <a:lnSpc>
                <a:spcPts val="5564"/>
              </a:lnSpc>
            </a:pPr>
            <a:r>
              <a:rPr lang="en-US" sz="3499">
                <a:solidFill>
                  <a:srgbClr val="000000"/>
                </a:solidFill>
                <a:latin typeface="Nunito Bold"/>
              </a:rPr>
              <a:t>Gradient:</a:t>
            </a:r>
            <a:r>
              <a:rPr lang="en-US" sz="3499">
                <a:solidFill>
                  <a:srgbClr val="000000"/>
                </a:solidFill>
                <a:latin typeface="Nunito"/>
              </a:rPr>
              <a:t> image gradient (Dfi, Dfj for forward differences; Dbi, Dbj for backward differences)</a:t>
            </a:r>
          </a:p>
          <a:p>
            <a:pPr algn="l">
              <a:lnSpc>
                <a:spcPts val="5564"/>
              </a:lnSpc>
            </a:pPr>
            <a:r>
              <a:rPr lang="en-US" sz="3499">
                <a:solidFill>
                  <a:srgbClr val="000000"/>
                </a:solidFill>
                <a:latin typeface="Nunito Bold"/>
              </a:rPr>
              <a:t>Laplacian:</a:t>
            </a:r>
            <a:r>
              <a:rPr lang="en-US" sz="3499">
                <a:solidFill>
                  <a:srgbClr val="000000"/>
                </a:solidFill>
                <a:latin typeface="Nunito"/>
              </a:rPr>
              <a:t> Laplacian matrix (L)</a:t>
            </a:r>
          </a:p>
          <a:p>
            <a:pPr algn="l">
              <a:lnSpc>
                <a:spcPts val="5564"/>
              </a:lnSpc>
            </a:pPr>
            <a:r>
              <a:rPr lang="en-US" sz="3499">
                <a:solidFill>
                  <a:srgbClr val="000000"/>
                </a:solidFill>
                <a:latin typeface="Nunito Bold"/>
              </a:rPr>
              <a:t>Sobel</a:t>
            </a:r>
          </a:p>
          <a:p>
            <a:pPr algn="l">
              <a:lnSpc>
                <a:spcPts val="5564"/>
              </a:lnSpc>
            </a:pPr>
          </a:p>
          <a:p>
            <a:pPr algn="l">
              <a:lnSpc>
                <a:spcPts val="5564"/>
              </a:lnSpc>
            </a:pPr>
            <a:r>
              <a:rPr lang="en-US" sz="3499">
                <a:solidFill>
                  <a:srgbClr val="000000"/>
                </a:solidFill>
                <a:latin typeface="Nunito Bold"/>
              </a:rPr>
              <a:t>Use default library</a:t>
            </a:r>
          </a:p>
        </p:txBody>
      </p:sp>
      <p:sp>
        <p:nvSpPr>
          <p:cNvPr name="TextBox 14" id="14"/>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5" id="15"/>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IMPLEMENTATION </a:t>
            </a:r>
          </a:p>
        </p:txBody>
      </p:sp>
      <p:sp>
        <p:nvSpPr>
          <p:cNvPr name="TextBox 16" id="16"/>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Implementations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424211" y="8953500"/>
            <a:ext cx="19974273" cy="1861295"/>
            <a:chOff x="0" y="0"/>
            <a:chExt cx="5260714" cy="490218"/>
          </a:xfrm>
        </p:grpSpPr>
        <p:sp>
          <p:nvSpPr>
            <p:cNvPr name="Freeform 8" id="8"/>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9" id="9"/>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548279" y="687305"/>
            <a:ext cx="9191441" cy="1730229"/>
            <a:chOff x="0" y="0"/>
            <a:chExt cx="2420791" cy="455698"/>
          </a:xfrm>
        </p:grpSpPr>
        <p:sp>
          <p:nvSpPr>
            <p:cNvPr name="Freeform 11" id="11"/>
            <p:cNvSpPr/>
            <p:nvPr/>
          </p:nvSpPr>
          <p:spPr>
            <a:xfrm flipH="false" flipV="false" rot="0">
              <a:off x="0" y="0"/>
              <a:ext cx="2420791" cy="455698"/>
            </a:xfrm>
            <a:custGeom>
              <a:avLst/>
              <a:gdLst/>
              <a:ahLst/>
              <a:cxnLst/>
              <a:rect r="r" b="b" t="t" l="l"/>
              <a:pathLst>
                <a:path h="455698" w="2420791">
                  <a:moveTo>
                    <a:pt x="0" y="0"/>
                  </a:moveTo>
                  <a:lnTo>
                    <a:pt x="2420791" y="0"/>
                  </a:lnTo>
                  <a:lnTo>
                    <a:pt x="2420791"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2420791" cy="493798"/>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4" id="14"/>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Implementations</a:t>
            </a:r>
          </a:p>
        </p:txBody>
      </p:sp>
      <p:sp>
        <p:nvSpPr>
          <p:cNvPr name="TextBox 15" id="15"/>
          <p:cNvSpPr txBox="true"/>
          <p:nvPr/>
        </p:nvSpPr>
        <p:spPr>
          <a:xfrm rot="0">
            <a:off x="361476" y="1913022"/>
            <a:ext cx="16754234" cy="8408670"/>
          </a:xfrm>
          <a:prstGeom prst="rect">
            <a:avLst/>
          </a:prstGeom>
        </p:spPr>
        <p:txBody>
          <a:bodyPr anchor="t" rtlCol="false" tIns="0" lIns="0" bIns="0" rIns="0">
            <a:spAutoFit/>
          </a:bodyPr>
          <a:lstStyle/>
          <a:p>
            <a:pPr algn="l" marL="1511298" indent="-503766" lvl="2">
              <a:lnSpc>
                <a:spcPts val="5564"/>
              </a:lnSpc>
              <a:buFont typeface="Arial"/>
              <a:buChar char="⚬"/>
            </a:pPr>
            <a:r>
              <a:rPr lang="en-US" sz="3499">
                <a:solidFill>
                  <a:srgbClr val="000000"/>
                </a:solidFill>
                <a:latin typeface="Nunito"/>
              </a:rPr>
              <a:t>For i=1 to max iterations do:</a:t>
            </a:r>
          </a:p>
          <a:p>
            <a:pPr algn="l" marL="2266947" indent="-566737" lvl="3">
              <a:lnSpc>
                <a:spcPts val="5564"/>
              </a:lnSpc>
              <a:buFont typeface="Arial"/>
              <a:buChar char="￭"/>
            </a:pPr>
            <a:r>
              <a:rPr lang="en-US" sz="3499">
                <a:solidFill>
                  <a:srgbClr val="000000"/>
                </a:solidFill>
                <a:latin typeface="Nunito"/>
                <a:ea typeface="Nunito"/>
              </a:rPr>
              <a:t>Compute A Matrix, encouraging 𝜒 to be 0 in edges, integrating the squared gradient of 𝑢 &amp; regularization terms. Better segment the regions </a:t>
            </a:r>
          </a:p>
          <a:p>
            <a:pPr algn="l" marL="2266947" indent="-566737" lvl="3">
              <a:lnSpc>
                <a:spcPts val="5564"/>
              </a:lnSpc>
              <a:buFont typeface="Arial"/>
              <a:buChar char="￭"/>
            </a:pPr>
            <a:r>
              <a:rPr lang="en-US" sz="3499">
                <a:solidFill>
                  <a:srgbClr val="000000"/>
                </a:solidFill>
                <a:latin typeface="Nunito"/>
                <a:ea typeface="Nunito"/>
              </a:rPr>
              <a:t>Update 𝜒:</a:t>
            </a:r>
          </a:p>
          <a:p>
            <a:pPr algn="l" marL="3022596" indent="-604519" lvl="4">
              <a:lnSpc>
                <a:spcPts val="5564"/>
              </a:lnSpc>
              <a:buFont typeface="Arial"/>
              <a:buChar char="•"/>
            </a:pPr>
            <a:r>
              <a:rPr lang="en-US" sz="3499">
                <a:solidFill>
                  <a:srgbClr val="000000"/>
                </a:solidFill>
                <a:latin typeface="Nunito"/>
                <a:ea typeface="Nunito"/>
              </a:rPr>
              <a:t>Solve A𝜒=rhsM for 𝜒 using sparse linear solver, </a:t>
            </a:r>
          </a:p>
          <a:p>
            <a:pPr algn="l" marL="2266947" indent="-566737" lvl="3">
              <a:lnSpc>
                <a:spcPts val="5564"/>
              </a:lnSpc>
              <a:buFont typeface="Arial"/>
              <a:buChar char="￭"/>
            </a:pPr>
            <a:r>
              <a:rPr lang="en-US" sz="3499">
                <a:solidFill>
                  <a:srgbClr val="000000"/>
                </a:solidFill>
                <a:latin typeface="Nunito"/>
              </a:rPr>
              <a:t>Compute B Matrix.</a:t>
            </a:r>
          </a:p>
          <a:p>
            <a:pPr algn="l" marL="2266947" indent="-566737" lvl="3">
              <a:lnSpc>
                <a:spcPts val="5564"/>
              </a:lnSpc>
              <a:buFont typeface="Arial"/>
              <a:buChar char="￭"/>
            </a:pPr>
            <a:r>
              <a:rPr lang="en-US" sz="3499">
                <a:solidFill>
                  <a:srgbClr val="000000"/>
                </a:solidFill>
                <a:latin typeface="Nunito"/>
                <a:ea typeface="Nunito"/>
              </a:rPr>
              <a:t>Update 𝑢:</a:t>
            </a:r>
          </a:p>
          <a:p>
            <a:pPr algn="l" marL="3022596" indent="-604519" lvl="4">
              <a:lnSpc>
                <a:spcPts val="5564"/>
              </a:lnSpc>
              <a:buFont typeface="Arial"/>
              <a:buChar char="•"/>
            </a:pPr>
            <a:r>
              <a:rPr lang="en-US" sz="3499">
                <a:solidFill>
                  <a:srgbClr val="000000"/>
                </a:solidFill>
                <a:latin typeface="Nunito"/>
                <a:ea typeface="Nunito"/>
              </a:rPr>
              <a:t>Solve B𝑢=rhsL using sparse linear solver. Improve fidelity to the original image data and smoothing within the areas delineated by 𝜒</a:t>
            </a:r>
          </a:p>
          <a:p>
            <a:pPr algn="l" marL="2266947" indent="-566737" lvl="3">
              <a:lnSpc>
                <a:spcPts val="5564"/>
              </a:lnSpc>
              <a:buFont typeface="Arial"/>
              <a:buChar char="￭"/>
            </a:pPr>
            <a:r>
              <a:rPr lang="en-US" sz="3499">
                <a:solidFill>
                  <a:srgbClr val="000000"/>
                </a:solidFill>
                <a:latin typeface="Nunito"/>
              </a:rPr>
              <a:t>Check Convergence</a:t>
            </a:r>
          </a:p>
          <a:p>
            <a:pPr algn="l">
              <a:lnSpc>
                <a:spcPts val="5564"/>
              </a:lnSpc>
            </a:pPr>
          </a:p>
          <a:p>
            <a:pPr algn="l">
              <a:lnSpc>
                <a:spcPts val="5564"/>
              </a:lnSpc>
            </a:pPr>
          </a:p>
        </p:txBody>
      </p:sp>
      <p:sp>
        <p:nvSpPr>
          <p:cNvPr name="Freeform 16" id="16"/>
          <p:cNvSpPr/>
          <p:nvPr/>
        </p:nvSpPr>
        <p:spPr>
          <a:xfrm flipH="false" flipV="false" rot="0">
            <a:off x="11013328" y="4954961"/>
            <a:ext cx="7018982" cy="1984089"/>
          </a:xfrm>
          <a:custGeom>
            <a:avLst/>
            <a:gdLst/>
            <a:ahLst/>
            <a:cxnLst/>
            <a:rect r="r" b="b" t="t" l="l"/>
            <a:pathLst>
              <a:path h="1984089" w="7018982">
                <a:moveTo>
                  <a:pt x="0" y="0"/>
                </a:moveTo>
                <a:lnTo>
                  <a:pt x="7018982" y="0"/>
                </a:lnTo>
                <a:lnTo>
                  <a:pt x="7018982" y="1984089"/>
                </a:lnTo>
                <a:lnTo>
                  <a:pt x="0" y="1984089"/>
                </a:lnTo>
                <a:lnTo>
                  <a:pt x="0" y="0"/>
                </a:lnTo>
                <a:close/>
              </a:path>
            </a:pathLst>
          </a:custGeom>
          <a:blipFill>
            <a:blip r:embed="rId8"/>
            <a:stretch>
              <a:fillRect l="0" t="0" r="0" b="0"/>
            </a:stretch>
          </a:blipFill>
        </p:spPr>
      </p:sp>
      <p:sp>
        <p:nvSpPr>
          <p:cNvPr name="Freeform 17" id="17"/>
          <p:cNvSpPr/>
          <p:nvPr/>
        </p:nvSpPr>
        <p:spPr>
          <a:xfrm flipH="false" flipV="false" rot="0">
            <a:off x="15358680" y="8488972"/>
            <a:ext cx="2424254" cy="464528"/>
          </a:xfrm>
          <a:custGeom>
            <a:avLst/>
            <a:gdLst/>
            <a:ahLst/>
            <a:cxnLst/>
            <a:rect r="r" b="b" t="t" l="l"/>
            <a:pathLst>
              <a:path h="464528" w="2424254">
                <a:moveTo>
                  <a:pt x="0" y="0"/>
                </a:moveTo>
                <a:lnTo>
                  <a:pt x="2424254" y="0"/>
                </a:lnTo>
                <a:lnTo>
                  <a:pt x="2424254" y="464528"/>
                </a:lnTo>
                <a:lnTo>
                  <a:pt x="0" y="464528"/>
                </a:lnTo>
                <a:lnTo>
                  <a:pt x="0" y="0"/>
                </a:lnTo>
                <a:close/>
              </a:path>
            </a:pathLst>
          </a:custGeom>
          <a:blipFill>
            <a:blip r:embed="rId9"/>
            <a:stretch>
              <a:fillRect l="0" t="0" r="0" b="0"/>
            </a:stretch>
          </a:blipFill>
        </p:spPr>
      </p:sp>
      <p:sp>
        <p:nvSpPr>
          <p:cNvPr name="TextBox 18" id="18"/>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PSEUDO CODE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424211" y="8953500"/>
            <a:ext cx="19974273" cy="1861295"/>
            <a:chOff x="0" y="0"/>
            <a:chExt cx="5260714" cy="490218"/>
          </a:xfrm>
        </p:grpSpPr>
        <p:sp>
          <p:nvSpPr>
            <p:cNvPr name="Freeform 8" id="8"/>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9" id="9"/>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548279" y="687305"/>
            <a:ext cx="9191441" cy="1730229"/>
            <a:chOff x="0" y="0"/>
            <a:chExt cx="2420791" cy="455698"/>
          </a:xfrm>
        </p:grpSpPr>
        <p:sp>
          <p:nvSpPr>
            <p:cNvPr name="Freeform 11" id="11"/>
            <p:cNvSpPr/>
            <p:nvPr/>
          </p:nvSpPr>
          <p:spPr>
            <a:xfrm flipH="false" flipV="false" rot="0">
              <a:off x="0" y="0"/>
              <a:ext cx="2420791" cy="455698"/>
            </a:xfrm>
            <a:custGeom>
              <a:avLst/>
              <a:gdLst/>
              <a:ahLst/>
              <a:cxnLst/>
              <a:rect r="r" b="b" t="t" l="l"/>
              <a:pathLst>
                <a:path h="455698" w="2420791">
                  <a:moveTo>
                    <a:pt x="0" y="0"/>
                  </a:moveTo>
                  <a:lnTo>
                    <a:pt x="2420791" y="0"/>
                  </a:lnTo>
                  <a:lnTo>
                    <a:pt x="2420791"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2420791" cy="493798"/>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4" id="14"/>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IMPLEMENTATION </a:t>
            </a:r>
          </a:p>
        </p:txBody>
      </p:sp>
      <p:sp>
        <p:nvSpPr>
          <p:cNvPr name="TextBox 15" id="15"/>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Implementations</a:t>
            </a:r>
          </a:p>
        </p:txBody>
      </p:sp>
      <p:sp>
        <p:nvSpPr>
          <p:cNvPr name="TextBox 16" id="16"/>
          <p:cNvSpPr txBox="true"/>
          <p:nvPr/>
        </p:nvSpPr>
        <p:spPr>
          <a:xfrm rot="0">
            <a:off x="505066" y="2568154"/>
            <a:ext cx="17103938" cy="6337554"/>
          </a:xfrm>
          <a:prstGeom prst="rect">
            <a:avLst/>
          </a:prstGeom>
        </p:spPr>
        <p:txBody>
          <a:bodyPr anchor="t" rtlCol="false" tIns="0" lIns="0" bIns="0" rIns="0">
            <a:spAutoFit/>
          </a:bodyPr>
          <a:lstStyle/>
          <a:p>
            <a:pPr algn="l" marL="1381761" indent="-460587" lvl="2">
              <a:lnSpc>
                <a:spcPts val="5088"/>
              </a:lnSpc>
              <a:buFont typeface="Arial"/>
              <a:buChar char="⚬"/>
            </a:pPr>
            <a:r>
              <a:rPr lang="en-US" sz="3200">
                <a:solidFill>
                  <a:srgbClr val="000000"/>
                </a:solidFill>
                <a:latin typeface="Nunito"/>
              </a:rPr>
              <a:t>gradient, laplacian</a:t>
            </a:r>
          </a:p>
          <a:p>
            <a:pPr algn="l" marL="1381761" indent="-460587" lvl="2">
              <a:lnSpc>
                <a:spcPts val="5088"/>
              </a:lnSpc>
              <a:buFont typeface="Arial"/>
              <a:buChar char="⚬"/>
            </a:pPr>
            <a:r>
              <a:rPr lang="en-US" sz="3200">
                <a:solidFill>
                  <a:srgbClr val="000000"/>
                </a:solidFill>
                <a:latin typeface="Nunito"/>
              </a:rPr>
              <a:t>buildMatrix_A</a:t>
            </a:r>
          </a:p>
          <a:p>
            <a:pPr algn="l" marL="1381761" indent="-460587" lvl="2">
              <a:lnSpc>
                <a:spcPts val="5088"/>
              </a:lnSpc>
              <a:buFont typeface="Arial"/>
              <a:buChar char="⚬"/>
            </a:pPr>
            <a:r>
              <a:rPr lang="en-US" sz="3200">
                <a:solidFill>
                  <a:srgbClr val="000000"/>
                </a:solidFill>
                <a:latin typeface="Nunito"/>
              </a:rPr>
              <a:t>buildMatrix_B</a:t>
            </a:r>
          </a:p>
          <a:p>
            <a:pPr algn="l" marL="1381761" indent="-460587" lvl="2">
              <a:lnSpc>
                <a:spcPts val="5088"/>
              </a:lnSpc>
              <a:buFont typeface="Arial"/>
              <a:buChar char="⚬"/>
            </a:pPr>
            <a:r>
              <a:rPr lang="en-US" sz="3200">
                <a:solidFill>
                  <a:srgbClr val="000000"/>
                </a:solidFill>
                <a:latin typeface="Nunito"/>
              </a:rPr>
              <a:t>iterative solver</a:t>
            </a:r>
          </a:p>
          <a:p>
            <a:pPr algn="l">
              <a:lnSpc>
                <a:spcPts val="5088"/>
              </a:lnSpc>
            </a:pPr>
            <a:r>
              <a:rPr lang="en-US" sz="3200">
                <a:solidFill>
                  <a:srgbClr val="000000"/>
                </a:solidFill>
                <a:latin typeface="Nunito"/>
              </a:rPr>
              <a:t>Hyperparameter: max iteration, fielity, alpha, tolerance, gamma, epsilon</a:t>
            </a:r>
          </a:p>
          <a:p>
            <a:pPr algn="l">
              <a:lnSpc>
                <a:spcPts val="5088"/>
              </a:lnSpc>
            </a:pPr>
            <a:r>
              <a:rPr lang="en-US" sz="3200">
                <a:solidFill>
                  <a:srgbClr val="000000"/>
                </a:solidFill>
                <a:latin typeface="Nunito"/>
              </a:rPr>
              <a:t>Disadvantage: cannot choose ε as small as would be required for obtaining a highly resolved approximation to the edge set .</a:t>
            </a:r>
          </a:p>
          <a:p>
            <a:pPr algn="l">
              <a:lnSpc>
                <a:spcPts val="5088"/>
              </a:lnSpc>
            </a:pPr>
            <a:r>
              <a:rPr lang="en-US" sz="3200">
                <a:solidFill>
                  <a:srgbClr val="000000"/>
                </a:solidFill>
                <a:latin typeface="Nunito"/>
              </a:rPr>
              <a:t>Esedoglu and Shen: for numerical stability of the transition layer of χ, the parameter ε even has to be a multiple of grid size </a:t>
            </a:r>
            <a:r>
              <a:rPr lang="en-US" sz="3200">
                <a:solidFill>
                  <a:srgbClr val="000000"/>
                </a:solidFill>
                <a:latin typeface="Nunito Italics"/>
              </a:rPr>
              <a:t>x</a:t>
            </a:r>
            <a:r>
              <a:rPr lang="en-US" sz="3200">
                <a:solidFill>
                  <a:srgbClr val="000000"/>
                </a:solidFill>
                <a:latin typeface="Nunito"/>
              </a:rPr>
              <a:t>. For inpainting though, recover the image u not the edge set χ</a:t>
            </a:r>
          </a:p>
          <a:p>
            <a:pPr algn="l">
              <a:lnSpc>
                <a:spcPts val="5088"/>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424211" y="8953500"/>
            <a:ext cx="19974273" cy="1861295"/>
            <a:chOff x="0" y="0"/>
            <a:chExt cx="5260714" cy="490218"/>
          </a:xfrm>
        </p:grpSpPr>
        <p:sp>
          <p:nvSpPr>
            <p:cNvPr name="Freeform 8" id="8"/>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9" id="9"/>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548279" y="687305"/>
            <a:ext cx="9191441" cy="1730229"/>
            <a:chOff x="0" y="0"/>
            <a:chExt cx="2420791" cy="455698"/>
          </a:xfrm>
        </p:grpSpPr>
        <p:sp>
          <p:nvSpPr>
            <p:cNvPr name="Freeform 11" id="11"/>
            <p:cNvSpPr/>
            <p:nvPr/>
          </p:nvSpPr>
          <p:spPr>
            <a:xfrm flipH="false" flipV="false" rot="0">
              <a:off x="0" y="0"/>
              <a:ext cx="2420791" cy="455698"/>
            </a:xfrm>
            <a:custGeom>
              <a:avLst/>
              <a:gdLst/>
              <a:ahLst/>
              <a:cxnLst/>
              <a:rect r="r" b="b" t="t" l="l"/>
              <a:pathLst>
                <a:path h="455698" w="2420791">
                  <a:moveTo>
                    <a:pt x="0" y="0"/>
                  </a:moveTo>
                  <a:lnTo>
                    <a:pt x="2420791" y="0"/>
                  </a:lnTo>
                  <a:lnTo>
                    <a:pt x="2420791"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2420791"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832614" y="3155052"/>
            <a:ext cx="6237455" cy="5060929"/>
          </a:xfrm>
          <a:custGeom>
            <a:avLst/>
            <a:gdLst/>
            <a:ahLst/>
            <a:cxnLst/>
            <a:rect r="r" b="b" t="t" l="l"/>
            <a:pathLst>
              <a:path h="5060929" w="6237455">
                <a:moveTo>
                  <a:pt x="0" y="0"/>
                </a:moveTo>
                <a:lnTo>
                  <a:pt x="6237455" y="0"/>
                </a:lnTo>
                <a:lnTo>
                  <a:pt x="6237455" y="5060929"/>
                </a:lnTo>
                <a:lnTo>
                  <a:pt x="0" y="5060929"/>
                </a:lnTo>
                <a:lnTo>
                  <a:pt x="0" y="0"/>
                </a:lnTo>
                <a:close/>
              </a:path>
            </a:pathLst>
          </a:custGeom>
          <a:blipFill>
            <a:blip r:embed="rId8"/>
            <a:stretch>
              <a:fillRect l="0" t="0" r="0" b="0"/>
            </a:stretch>
          </a:blipFill>
        </p:spPr>
      </p:sp>
      <p:sp>
        <p:nvSpPr>
          <p:cNvPr name="TextBox 14" id="14"/>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5" id="15"/>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IMPLEMENTATION </a:t>
            </a:r>
          </a:p>
        </p:txBody>
      </p:sp>
      <p:sp>
        <p:nvSpPr>
          <p:cNvPr name="TextBox 16" id="16"/>
          <p:cNvSpPr txBox="true"/>
          <p:nvPr/>
        </p:nvSpPr>
        <p:spPr>
          <a:xfrm rot="0">
            <a:off x="8334102" y="4268433"/>
            <a:ext cx="9448832" cy="2380615"/>
          </a:xfrm>
          <a:prstGeom prst="rect">
            <a:avLst/>
          </a:prstGeom>
        </p:spPr>
        <p:txBody>
          <a:bodyPr anchor="t" rtlCol="false" tIns="0" lIns="0" bIns="0" rIns="0">
            <a:spAutoFit/>
          </a:bodyPr>
          <a:lstStyle/>
          <a:p>
            <a:pPr algn="l">
              <a:lnSpc>
                <a:spcPts val="4759"/>
              </a:lnSpc>
            </a:pPr>
            <a:r>
              <a:rPr lang="en-US" sz="3399">
                <a:solidFill>
                  <a:srgbClr val="000000"/>
                </a:solidFill>
                <a:latin typeface="Nunito Bold"/>
              </a:rPr>
              <a:t>Split Bregman method</a:t>
            </a:r>
          </a:p>
          <a:p>
            <a:pPr algn="l">
              <a:lnSpc>
                <a:spcPts val="4759"/>
              </a:lnSpc>
            </a:pPr>
          </a:p>
          <a:p>
            <a:pPr algn="l">
              <a:lnSpc>
                <a:spcPts val="4759"/>
              </a:lnSpc>
            </a:pPr>
            <a:r>
              <a:rPr lang="en-US" sz="3399">
                <a:solidFill>
                  <a:srgbClr val="000000"/>
                </a:solidFill>
                <a:latin typeface="Nunito Bold"/>
              </a:rPr>
              <a:t>updating d, u, and b in each iteration -- solve the problems and overwrite the masked image</a:t>
            </a:r>
          </a:p>
        </p:txBody>
      </p:sp>
      <p:sp>
        <p:nvSpPr>
          <p:cNvPr name="TextBox 17" id="17"/>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Implementations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590398" y="6983167"/>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580965" cy="10287000"/>
            <a:chOff x="0" y="0"/>
            <a:chExt cx="1370105" cy="3935885"/>
          </a:xfrm>
        </p:grpSpPr>
        <p:sp>
          <p:nvSpPr>
            <p:cNvPr name="Freeform 4" id="4"/>
            <p:cNvSpPr/>
            <p:nvPr/>
          </p:nvSpPr>
          <p:spPr>
            <a:xfrm flipH="false" flipV="false" rot="0">
              <a:off x="0" y="0"/>
              <a:ext cx="1370105" cy="3935885"/>
            </a:xfrm>
            <a:custGeom>
              <a:avLst/>
              <a:gdLst/>
              <a:ahLst/>
              <a:cxnLst/>
              <a:rect r="r" b="b" t="t" l="l"/>
              <a:pathLst>
                <a:path h="3935885" w="1370105">
                  <a:moveTo>
                    <a:pt x="0" y="0"/>
                  </a:moveTo>
                  <a:lnTo>
                    <a:pt x="1370105" y="0"/>
                  </a:lnTo>
                  <a:lnTo>
                    <a:pt x="1370105" y="3935885"/>
                  </a:lnTo>
                  <a:lnTo>
                    <a:pt x="0" y="3935885"/>
                  </a:lnTo>
                  <a:close/>
                </a:path>
              </a:pathLst>
            </a:custGeom>
            <a:solidFill>
              <a:srgbClr val="F1F2F2"/>
            </a:solidFill>
          </p:spPr>
        </p:sp>
      </p:grpSp>
      <p:sp>
        <p:nvSpPr>
          <p:cNvPr name="Freeform 5" id="5"/>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16246" y="6015598"/>
            <a:ext cx="1248029" cy="1278242"/>
          </a:xfrm>
          <a:custGeom>
            <a:avLst/>
            <a:gdLst/>
            <a:ahLst/>
            <a:cxnLst/>
            <a:rect r="r" b="b" t="t" l="l"/>
            <a:pathLst>
              <a:path h="1278242" w="1248029">
                <a:moveTo>
                  <a:pt x="0" y="0"/>
                </a:moveTo>
                <a:lnTo>
                  <a:pt x="1248030" y="0"/>
                </a:lnTo>
                <a:lnTo>
                  <a:pt x="1248030" y="1278242"/>
                </a:lnTo>
                <a:lnTo>
                  <a:pt x="0" y="12782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917133" y="6196952"/>
            <a:ext cx="5035441" cy="915535"/>
          </a:xfrm>
          <a:custGeom>
            <a:avLst/>
            <a:gdLst/>
            <a:ahLst/>
            <a:cxnLst/>
            <a:rect r="r" b="b" t="t" l="l"/>
            <a:pathLst>
              <a:path h="915535" w="5035441">
                <a:moveTo>
                  <a:pt x="0" y="0"/>
                </a:moveTo>
                <a:lnTo>
                  <a:pt x="5035441" y="0"/>
                </a:lnTo>
                <a:lnTo>
                  <a:pt x="5035441" y="915534"/>
                </a:lnTo>
                <a:lnTo>
                  <a:pt x="0" y="915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6174322" y="2458318"/>
            <a:ext cx="8481782"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Background &amp; Motivation</a:t>
            </a:r>
          </a:p>
        </p:txBody>
      </p:sp>
      <p:sp>
        <p:nvSpPr>
          <p:cNvPr name="TextBox 9" id="9"/>
          <p:cNvSpPr txBox="true"/>
          <p:nvPr/>
        </p:nvSpPr>
        <p:spPr>
          <a:xfrm rot="0">
            <a:off x="6174322" y="3742818"/>
            <a:ext cx="8481782"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Mathematical Modeling</a:t>
            </a:r>
          </a:p>
        </p:txBody>
      </p:sp>
      <p:sp>
        <p:nvSpPr>
          <p:cNvPr name="TextBox 10" id="10"/>
          <p:cNvSpPr txBox="true"/>
          <p:nvPr/>
        </p:nvSpPr>
        <p:spPr>
          <a:xfrm rot="0">
            <a:off x="6174322" y="5027319"/>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Implementations</a:t>
            </a:r>
          </a:p>
        </p:txBody>
      </p:sp>
      <p:sp>
        <p:nvSpPr>
          <p:cNvPr name="TextBox 11" id="11"/>
          <p:cNvSpPr txBox="true"/>
          <p:nvPr/>
        </p:nvSpPr>
        <p:spPr>
          <a:xfrm rot="0">
            <a:off x="6174322" y="6311819"/>
            <a:ext cx="8481782" cy="571500"/>
          </a:xfrm>
          <a:prstGeom prst="rect">
            <a:avLst/>
          </a:prstGeom>
        </p:spPr>
        <p:txBody>
          <a:bodyPr anchor="t" rtlCol="false" tIns="0" lIns="0" bIns="0" rIns="0">
            <a:spAutoFit/>
          </a:bodyPr>
          <a:lstStyle/>
          <a:p>
            <a:pPr algn="l">
              <a:lnSpc>
                <a:spcPts val="4800"/>
              </a:lnSpc>
            </a:pPr>
            <a:r>
              <a:rPr lang="en-US" sz="3000">
                <a:solidFill>
                  <a:srgbClr val="FFFFFF"/>
                </a:solidFill>
                <a:latin typeface="Fredoka"/>
              </a:rPr>
              <a:t>Results</a:t>
            </a:r>
          </a:p>
        </p:txBody>
      </p:sp>
      <p:sp>
        <p:nvSpPr>
          <p:cNvPr name="TextBox 12" id="12"/>
          <p:cNvSpPr txBox="true"/>
          <p:nvPr/>
        </p:nvSpPr>
        <p:spPr>
          <a:xfrm rot="0">
            <a:off x="6174322" y="7596319"/>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Conclusion &amp; Discussions</a:t>
            </a:r>
          </a:p>
        </p:txBody>
      </p:sp>
      <p:sp>
        <p:nvSpPr>
          <p:cNvPr name="TextBox 13" id="13"/>
          <p:cNvSpPr txBox="true"/>
          <p:nvPr/>
        </p:nvSpPr>
        <p:spPr>
          <a:xfrm rot="0">
            <a:off x="4881969" y="2458318"/>
            <a:ext cx="682307"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I</a:t>
            </a:r>
          </a:p>
        </p:txBody>
      </p:sp>
      <p:sp>
        <p:nvSpPr>
          <p:cNvPr name="TextBox 14" id="14"/>
          <p:cNvSpPr txBox="true"/>
          <p:nvPr/>
        </p:nvSpPr>
        <p:spPr>
          <a:xfrm rot="0">
            <a:off x="4881969" y="3742818"/>
            <a:ext cx="682307"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II</a:t>
            </a:r>
          </a:p>
        </p:txBody>
      </p:sp>
      <p:sp>
        <p:nvSpPr>
          <p:cNvPr name="TextBox 15" id="15"/>
          <p:cNvSpPr txBox="true"/>
          <p:nvPr/>
        </p:nvSpPr>
        <p:spPr>
          <a:xfrm rot="0">
            <a:off x="4881969" y="5027319"/>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III</a:t>
            </a:r>
          </a:p>
        </p:txBody>
      </p:sp>
      <p:sp>
        <p:nvSpPr>
          <p:cNvPr name="TextBox 16" id="16"/>
          <p:cNvSpPr txBox="true"/>
          <p:nvPr/>
        </p:nvSpPr>
        <p:spPr>
          <a:xfrm rot="0">
            <a:off x="4881969" y="6311819"/>
            <a:ext cx="682307" cy="571500"/>
          </a:xfrm>
          <a:prstGeom prst="rect">
            <a:avLst/>
          </a:prstGeom>
        </p:spPr>
        <p:txBody>
          <a:bodyPr anchor="t" rtlCol="false" tIns="0" lIns="0" bIns="0" rIns="0">
            <a:spAutoFit/>
          </a:bodyPr>
          <a:lstStyle/>
          <a:p>
            <a:pPr algn="l">
              <a:lnSpc>
                <a:spcPts val="4800"/>
              </a:lnSpc>
            </a:pPr>
            <a:r>
              <a:rPr lang="en-US" sz="3000">
                <a:solidFill>
                  <a:srgbClr val="FFFFFF"/>
                </a:solidFill>
                <a:latin typeface="Fredoka"/>
              </a:rPr>
              <a:t>IV</a:t>
            </a:r>
          </a:p>
        </p:txBody>
      </p:sp>
      <p:sp>
        <p:nvSpPr>
          <p:cNvPr name="TextBox 17" id="17"/>
          <p:cNvSpPr txBox="true"/>
          <p:nvPr/>
        </p:nvSpPr>
        <p:spPr>
          <a:xfrm rot="0">
            <a:off x="4881969" y="7596319"/>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V</a:t>
            </a:r>
          </a:p>
        </p:txBody>
      </p:sp>
      <p:sp>
        <p:nvSpPr>
          <p:cNvPr name="TextBox 18" id="18"/>
          <p:cNvSpPr txBox="true"/>
          <p:nvPr/>
        </p:nvSpPr>
        <p:spPr>
          <a:xfrm rot="0">
            <a:off x="16166354" y="2458318"/>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3</a:t>
            </a:r>
          </a:p>
        </p:txBody>
      </p:sp>
      <p:sp>
        <p:nvSpPr>
          <p:cNvPr name="TextBox 19" id="19"/>
          <p:cNvSpPr txBox="true"/>
          <p:nvPr/>
        </p:nvSpPr>
        <p:spPr>
          <a:xfrm rot="0">
            <a:off x="16166354" y="3742818"/>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6</a:t>
            </a:r>
          </a:p>
        </p:txBody>
      </p:sp>
      <p:sp>
        <p:nvSpPr>
          <p:cNvPr name="TextBox 20" id="20"/>
          <p:cNvSpPr txBox="true"/>
          <p:nvPr/>
        </p:nvSpPr>
        <p:spPr>
          <a:xfrm rot="0">
            <a:off x="15924330" y="1687756"/>
            <a:ext cx="1503585" cy="571500"/>
          </a:xfrm>
          <a:prstGeom prst="rect">
            <a:avLst/>
          </a:prstGeom>
        </p:spPr>
        <p:txBody>
          <a:bodyPr anchor="t" rtlCol="false" tIns="0" lIns="0" bIns="0" rIns="0">
            <a:spAutoFit/>
          </a:bodyPr>
          <a:lstStyle/>
          <a:p>
            <a:pPr algn="ctr">
              <a:lnSpc>
                <a:spcPts val="4800"/>
              </a:lnSpc>
            </a:pPr>
            <a:r>
              <a:rPr lang="en-US" sz="3000">
                <a:solidFill>
                  <a:srgbClr val="333333"/>
                </a:solidFill>
                <a:latin typeface="Fredoka"/>
              </a:rPr>
              <a:t>Page</a:t>
            </a:r>
          </a:p>
        </p:txBody>
      </p:sp>
      <p:sp>
        <p:nvSpPr>
          <p:cNvPr name="TextBox 21" id="21"/>
          <p:cNvSpPr txBox="true"/>
          <p:nvPr/>
        </p:nvSpPr>
        <p:spPr>
          <a:xfrm rot="0">
            <a:off x="1028700" y="872491"/>
            <a:ext cx="2552265" cy="1247775"/>
          </a:xfrm>
          <a:prstGeom prst="rect">
            <a:avLst/>
          </a:prstGeom>
        </p:spPr>
        <p:txBody>
          <a:bodyPr anchor="t" rtlCol="false" tIns="0" lIns="0" bIns="0" rIns="0">
            <a:spAutoFit/>
          </a:bodyPr>
          <a:lstStyle/>
          <a:p>
            <a:pPr algn="l">
              <a:lnSpc>
                <a:spcPts val="4919"/>
              </a:lnSpc>
            </a:pPr>
            <a:r>
              <a:rPr lang="en-US" sz="4099" spc="127">
                <a:solidFill>
                  <a:srgbClr val="333333"/>
                </a:solidFill>
                <a:latin typeface="Fredoka"/>
              </a:rPr>
              <a:t>Table of</a:t>
            </a:r>
          </a:p>
          <a:p>
            <a:pPr algn="l">
              <a:lnSpc>
                <a:spcPts val="4919"/>
              </a:lnSpc>
            </a:pPr>
            <a:r>
              <a:rPr lang="en-US" sz="4099" spc="127">
                <a:solidFill>
                  <a:srgbClr val="333333"/>
                </a:solidFill>
                <a:latin typeface="Fredoka"/>
              </a:rPr>
              <a:t>Contents</a:t>
            </a:r>
          </a:p>
        </p:txBody>
      </p:sp>
      <p:sp>
        <p:nvSpPr>
          <p:cNvPr name="TextBox 22" id="22"/>
          <p:cNvSpPr txBox="true"/>
          <p:nvPr/>
        </p:nvSpPr>
        <p:spPr>
          <a:xfrm rot="0">
            <a:off x="16166354" y="50273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23</a:t>
            </a:r>
          </a:p>
        </p:txBody>
      </p:sp>
      <p:sp>
        <p:nvSpPr>
          <p:cNvPr name="TextBox 23" id="23"/>
          <p:cNvSpPr txBox="true"/>
          <p:nvPr/>
        </p:nvSpPr>
        <p:spPr>
          <a:xfrm rot="0">
            <a:off x="16166354" y="63118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34</a:t>
            </a:r>
          </a:p>
        </p:txBody>
      </p:sp>
      <p:sp>
        <p:nvSpPr>
          <p:cNvPr name="TextBox 24" id="24"/>
          <p:cNvSpPr txBox="true"/>
          <p:nvPr/>
        </p:nvSpPr>
        <p:spPr>
          <a:xfrm rot="0">
            <a:off x="16166354" y="75963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40</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13485" y="687305"/>
            <a:ext cx="7578819" cy="1730229"/>
            <a:chOff x="0" y="0"/>
            <a:chExt cx="1996068" cy="455698"/>
          </a:xfrm>
        </p:grpSpPr>
        <p:sp>
          <p:nvSpPr>
            <p:cNvPr name="Freeform 6" id="6"/>
            <p:cNvSpPr/>
            <p:nvPr/>
          </p:nvSpPr>
          <p:spPr>
            <a:xfrm flipH="false" flipV="false" rot="0">
              <a:off x="0" y="0"/>
              <a:ext cx="1996068" cy="455698"/>
            </a:xfrm>
            <a:custGeom>
              <a:avLst/>
              <a:gdLst/>
              <a:ahLst/>
              <a:cxnLst/>
              <a:rect r="r" b="b" t="t" l="l"/>
              <a:pathLst>
                <a:path h="455698" w="1996068">
                  <a:moveTo>
                    <a:pt x="0" y="0"/>
                  </a:moveTo>
                  <a:lnTo>
                    <a:pt x="1996068" y="0"/>
                  </a:lnTo>
                  <a:lnTo>
                    <a:pt x="1996068" y="455698"/>
                  </a:lnTo>
                  <a:lnTo>
                    <a:pt x="0" y="455698"/>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1996068"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253236" y="2600850"/>
            <a:ext cx="6948290" cy="6169334"/>
          </a:xfrm>
          <a:custGeom>
            <a:avLst/>
            <a:gdLst/>
            <a:ahLst/>
            <a:cxnLst/>
            <a:rect r="r" b="b" t="t" l="l"/>
            <a:pathLst>
              <a:path h="6169334" w="6948290">
                <a:moveTo>
                  <a:pt x="0" y="0"/>
                </a:moveTo>
                <a:lnTo>
                  <a:pt x="6948290" y="0"/>
                </a:lnTo>
                <a:lnTo>
                  <a:pt x="6948290" y="6169334"/>
                </a:lnTo>
                <a:lnTo>
                  <a:pt x="0" y="6169334"/>
                </a:lnTo>
                <a:lnTo>
                  <a:pt x="0" y="0"/>
                </a:lnTo>
                <a:close/>
              </a:path>
            </a:pathLst>
          </a:custGeom>
          <a:blipFill>
            <a:blip r:embed="rId8"/>
            <a:stretch>
              <a:fillRect l="0" t="0" r="0" b="-6197"/>
            </a:stretch>
          </a:blipFill>
        </p:spPr>
      </p:sp>
      <p:grpSp>
        <p:nvGrpSpPr>
          <p:cNvPr name="Group 11" id="11"/>
          <p:cNvGrpSpPr/>
          <p:nvPr/>
        </p:nvGrpSpPr>
        <p:grpSpPr>
          <a:xfrm rot="0">
            <a:off x="-424211" y="89535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9102895" y="2434630"/>
            <a:ext cx="7118789" cy="6892282"/>
          </a:xfrm>
          <a:custGeom>
            <a:avLst/>
            <a:gdLst/>
            <a:ahLst/>
            <a:cxnLst/>
            <a:rect r="r" b="b" t="t" l="l"/>
            <a:pathLst>
              <a:path h="6892282" w="7118789">
                <a:moveTo>
                  <a:pt x="0" y="0"/>
                </a:moveTo>
                <a:lnTo>
                  <a:pt x="7118789" y="0"/>
                </a:lnTo>
                <a:lnTo>
                  <a:pt x="7118789" y="6892282"/>
                </a:lnTo>
                <a:lnTo>
                  <a:pt x="0" y="6892282"/>
                </a:lnTo>
                <a:lnTo>
                  <a:pt x="0" y="0"/>
                </a:lnTo>
                <a:close/>
              </a:path>
            </a:pathLst>
          </a:custGeom>
          <a:blipFill>
            <a:blip r:embed="rId9"/>
            <a:stretch>
              <a:fillRect l="0" t="0" r="0" b="0"/>
            </a:stretch>
          </a:blipFill>
        </p:spPr>
      </p:sp>
      <p:sp>
        <p:nvSpPr>
          <p:cNvPr name="TextBox 15" id="15"/>
          <p:cNvSpPr txBox="true"/>
          <p:nvPr/>
        </p:nvSpPr>
        <p:spPr>
          <a:xfrm rot="0">
            <a:off x="5518868" y="904875"/>
            <a:ext cx="7250265"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MUMFORD-SHAH</a:t>
            </a:r>
            <a:r>
              <a:rPr lang="en-US" sz="6607">
                <a:solidFill>
                  <a:srgbClr val="000000"/>
                </a:solidFill>
                <a:latin typeface="Fredoka Bold"/>
              </a:rPr>
              <a:t> </a:t>
            </a:r>
          </a:p>
        </p:txBody>
      </p:sp>
      <p:sp>
        <p:nvSpPr>
          <p:cNvPr name="TextBox 16" id="16"/>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7" id="17"/>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Results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13485" y="20105"/>
            <a:ext cx="7578819" cy="2397428"/>
            <a:chOff x="0" y="0"/>
            <a:chExt cx="1996068" cy="631421"/>
          </a:xfrm>
        </p:grpSpPr>
        <p:sp>
          <p:nvSpPr>
            <p:cNvPr name="Freeform 6" id="6"/>
            <p:cNvSpPr/>
            <p:nvPr/>
          </p:nvSpPr>
          <p:spPr>
            <a:xfrm flipH="false" flipV="false" rot="0">
              <a:off x="0" y="0"/>
              <a:ext cx="1996068" cy="631421"/>
            </a:xfrm>
            <a:custGeom>
              <a:avLst/>
              <a:gdLst/>
              <a:ahLst/>
              <a:cxnLst/>
              <a:rect r="r" b="b" t="t" l="l"/>
              <a:pathLst>
                <a:path h="631421" w="1996068">
                  <a:moveTo>
                    <a:pt x="0" y="0"/>
                  </a:moveTo>
                  <a:lnTo>
                    <a:pt x="1996068" y="0"/>
                  </a:lnTo>
                  <a:lnTo>
                    <a:pt x="1996068" y="631421"/>
                  </a:lnTo>
                  <a:lnTo>
                    <a:pt x="0" y="631421"/>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1996068" cy="66952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24211" y="8953500"/>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2431222" y="2561401"/>
            <a:ext cx="14263407" cy="6721679"/>
          </a:xfrm>
          <a:custGeom>
            <a:avLst/>
            <a:gdLst/>
            <a:ahLst/>
            <a:cxnLst/>
            <a:rect r="r" b="b" t="t" l="l"/>
            <a:pathLst>
              <a:path h="6721679" w="14263407">
                <a:moveTo>
                  <a:pt x="0" y="0"/>
                </a:moveTo>
                <a:lnTo>
                  <a:pt x="14263407" y="0"/>
                </a:lnTo>
                <a:lnTo>
                  <a:pt x="14263407" y="6721679"/>
                </a:lnTo>
                <a:lnTo>
                  <a:pt x="0" y="6721679"/>
                </a:lnTo>
                <a:lnTo>
                  <a:pt x="0" y="0"/>
                </a:lnTo>
                <a:close/>
              </a:path>
            </a:pathLst>
          </a:custGeom>
          <a:blipFill>
            <a:blip r:embed="rId8"/>
            <a:stretch>
              <a:fillRect l="0" t="0" r="0" b="-3824"/>
            </a:stretch>
          </a:blipFill>
        </p:spPr>
      </p:sp>
      <p:sp>
        <p:nvSpPr>
          <p:cNvPr name="TextBox 14" id="14"/>
          <p:cNvSpPr txBox="true"/>
          <p:nvPr/>
        </p:nvSpPr>
        <p:spPr>
          <a:xfrm rot="0">
            <a:off x="3483721" y="594016"/>
            <a:ext cx="10710894"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TEXUAL WATERMARK</a:t>
            </a:r>
          </a:p>
        </p:txBody>
      </p:sp>
      <p:sp>
        <p:nvSpPr>
          <p:cNvPr name="TextBox 15" id="15"/>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6" id="16"/>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Results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13485" y="687305"/>
            <a:ext cx="7578819" cy="1730229"/>
            <a:chOff x="0" y="0"/>
            <a:chExt cx="1996068" cy="455698"/>
          </a:xfrm>
        </p:grpSpPr>
        <p:sp>
          <p:nvSpPr>
            <p:cNvPr name="Freeform 6" id="6"/>
            <p:cNvSpPr/>
            <p:nvPr/>
          </p:nvSpPr>
          <p:spPr>
            <a:xfrm flipH="false" flipV="false" rot="0">
              <a:off x="0" y="0"/>
              <a:ext cx="1996068" cy="455698"/>
            </a:xfrm>
            <a:custGeom>
              <a:avLst/>
              <a:gdLst/>
              <a:ahLst/>
              <a:cxnLst/>
              <a:rect r="r" b="b" t="t" l="l"/>
              <a:pathLst>
                <a:path h="455698" w="1996068">
                  <a:moveTo>
                    <a:pt x="0" y="0"/>
                  </a:moveTo>
                  <a:lnTo>
                    <a:pt x="1996068" y="0"/>
                  </a:lnTo>
                  <a:lnTo>
                    <a:pt x="1996068" y="455698"/>
                  </a:lnTo>
                  <a:lnTo>
                    <a:pt x="0" y="455698"/>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1996068"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253236" y="2600850"/>
            <a:ext cx="6948290" cy="6169334"/>
          </a:xfrm>
          <a:custGeom>
            <a:avLst/>
            <a:gdLst/>
            <a:ahLst/>
            <a:cxnLst/>
            <a:rect r="r" b="b" t="t" l="l"/>
            <a:pathLst>
              <a:path h="6169334" w="6948290">
                <a:moveTo>
                  <a:pt x="0" y="0"/>
                </a:moveTo>
                <a:lnTo>
                  <a:pt x="6948290" y="0"/>
                </a:lnTo>
                <a:lnTo>
                  <a:pt x="6948290" y="6169334"/>
                </a:lnTo>
                <a:lnTo>
                  <a:pt x="0" y="6169334"/>
                </a:lnTo>
                <a:lnTo>
                  <a:pt x="0" y="0"/>
                </a:lnTo>
                <a:close/>
              </a:path>
            </a:pathLst>
          </a:custGeom>
          <a:blipFill>
            <a:blip r:embed="rId8"/>
            <a:stretch>
              <a:fillRect l="0" t="0" r="0" b="-6197"/>
            </a:stretch>
          </a:blipFill>
        </p:spPr>
      </p:sp>
      <p:grpSp>
        <p:nvGrpSpPr>
          <p:cNvPr name="Group 11" id="11"/>
          <p:cNvGrpSpPr/>
          <p:nvPr/>
        </p:nvGrpSpPr>
        <p:grpSpPr>
          <a:xfrm rot="0">
            <a:off x="-424211" y="89535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9562926" y="2530123"/>
            <a:ext cx="6658758" cy="6446888"/>
          </a:xfrm>
          <a:custGeom>
            <a:avLst/>
            <a:gdLst/>
            <a:ahLst/>
            <a:cxnLst/>
            <a:rect r="r" b="b" t="t" l="l"/>
            <a:pathLst>
              <a:path h="6446888" w="6658758">
                <a:moveTo>
                  <a:pt x="0" y="0"/>
                </a:moveTo>
                <a:lnTo>
                  <a:pt x="6658758" y="0"/>
                </a:lnTo>
                <a:lnTo>
                  <a:pt x="6658758" y="6446888"/>
                </a:lnTo>
                <a:lnTo>
                  <a:pt x="0" y="6446888"/>
                </a:lnTo>
                <a:lnTo>
                  <a:pt x="0" y="0"/>
                </a:lnTo>
                <a:close/>
              </a:path>
            </a:pathLst>
          </a:custGeom>
          <a:blipFill>
            <a:blip r:embed="rId9"/>
            <a:stretch>
              <a:fillRect l="0" t="0" r="0" b="0"/>
            </a:stretch>
          </a:blipFill>
        </p:spPr>
      </p:sp>
      <p:sp>
        <p:nvSpPr>
          <p:cNvPr name="Freeform 15" id="15"/>
          <p:cNvSpPr/>
          <p:nvPr/>
        </p:nvSpPr>
        <p:spPr>
          <a:xfrm flipH="false" flipV="false" rot="0">
            <a:off x="9858839" y="2767245"/>
            <a:ext cx="6066933" cy="6035498"/>
          </a:xfrm>
          <a:custGeom>
            <a:avLst/>
            <a:gdLst/>
            <a:ahLst/>
            <a:cxnLst/>
            <a:rect r="r" b="b" t="t" l="l"/>
            <a:pathLst>
              <a:path h="6035498" w="6066933">
                <a:moveTo>
                  <a:pt x="0" y="0"/>
                </a:moveTo>
                <a:lnTo>
                  <a:pt x="6066932" y="0"/>
                </a:lnTo>
                <a:lnTo>
                  <a:pt x="6066932" y="6035497"/>
                </a:lnTo>
                <a:lnTo>
                  <a:pt x="0" y="6035497"/>
                </a:lnTo>
                <a:lnTo>
                  <a:pt x="0" y="0"/>
                </a:lnTo>
                <a:close/>
              </a:path>
            </a:pathLst>
          </a:custGeom>
          <a:blipFill>
            <a:blip r:embed="rId10"/>
            <a:stretch>
              <a:fillRect l="0" t="0" r="0" b="0"/>
            </a:stretch>
          </a:blipFill>
        </p:spPr>
      </p:sp>
      <p:sp>
        <p:nvSpPr>
          <p:cNvPr name="Freeform 16" id="16"/>
          <p:cNvSpPr/>
          <p:nvPr/>
        </p:nvSpPr>
        <p:spPr>
          <a:xfrm flipH="false" flipV="false" rot="0">
            <a:off x="14956173" y="5685517"/>
            <a:ext cx="2826761" cy="2510164"/>
          </a:xfrm>
          <a:custGeom>
            <a:avLst/>
            <a:gdLst/>
            <a:ahLst/>
            <a:cxnLst/>
            <a:rect r="r" b="b" t="t" l="l"/>
            <a:pathLst>
              <a:path h="2510164" w="2826761">
                <a:moveTo>
                  <a:pt x="0" y="0"/>
                </a:moveTo>
                <a:lnTo>
                  <a:pt x="2826761" y="0"/>
                </a:lnTo>
                <a:lnTo>
                  <a:pt x="2826761" y="2510164"/>
                </a:lnTo>
                <a:lnTo>
                  <a:pt x="0" y="2510164"/>
                </a:lnTo>
                <a:lnTo>
                  <a:pt x="0" y="0"/>
                </a:lnTo>
                <a:close/>
              </a:path>
            </a:pathLst>
          </a:custGeom>
          <a:blipFill>
            <a:blip r:embed="rId11"/>
            <a:stretch>
              <a:fillRect l="0" t="0" r="0" b="0"/>
            </a:stretch>
          </a:blipFill>
        </p:spPr>
      </p:sp>
      <p:sp>
        <p:nvSpPr>
          <p:cNvPr name="TextBox 17" id="17"/>
          <p:cNvSpPr txBox="true"/>
          <p:nvPr/>
        </p:nvSpPr>
        <p:spPr>
          <a:xfrm rot="0">
            <a:off x="5518868" y="904875"/>
            <a:ext cx="7250265"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MUMFORD-SHAH</a:t>
            </a:r>
            <a:r>
              <a:rPr lang="en-US" sz="6607">
                <a:solidFill>
                  <a:srgbClr val="000000"/>
                </a:solidFill>
                <a:latin typeface="Fredoka Bold"/>
              </a:rPr>
              <a:t> </a:t>
            </a:r>
          </a:p>
        </p:txBody>
      </p:sp>
      <p:sp>
        <p:nvSpPr>
          <p:cNvPr name="TextBox 18" id="18"/>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9" id="19"/>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Results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13485" y="687305"/>
            <a:ext cx="7578819" cy="1730229"/>
            <a:chOff x="0" y="0"/>
            <a:chExt cx="1996068" cy="455698"/>
          </a:xfrm>
        </p:grpSpPr>
        <p:sp>
          <p:nvSpPr>
            <p:cNvPr name="Freeform 6" id="6"/>
            <p:cNvSpPr/>
            <p:nvPr/>
          </p:nvSpPr>
          <p:spPr>
            <a:xfrm flipH="false" flipV="false" rot="0">
              <a:off x="0" y="0"/>
              <a:ext cx="1996068" cy="455698"/>
            </a:xfrm>
            <a:custGeom>
              <a:avLst/>
              <a:gdLst/>
              <a:ahLst/>
              <a:cxnLst/>
              <a:rect r="r" b="b" t="t" l="l"/>
              <a:pathLst>
                <a:path h="455698" w="1996068">
                  <a:moveTo>
                    <a:pt x="0" y="0"/>
                  </a:moveTo>
                  <a:lnTo>
                    <a:pt x="1996068" y="0"/>
                  </a:lnTo>
                  <a:lnTo>
                    <a:pt x="1996068" y="455698"/>
                  </a:lnTo>
                  <a:lnTo>
                    <a:pt x="0" y="455698"/>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1996068"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24211" y="8953500"/>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9144000" y="2552227"/>
            <a:ext cx="6233511" cy="6266580"/>
          </a:xfrm>
          <a:custGeom>
            <a:avLst/>
            <a:gdLst/>
            <a:ahLst/>
            <a:cxnLst/>
            <a:rect r="r" b="b" t="t" l="l"/>
            <a:pathLst>
              <a:path h="6266580" w="6233511">
                <a:moveTo>
                  <a:pt x="0" y="0"/>
                </a:moveTo>
                <a:lnTo>
                  <a:pt x="6233511" y="0"/>
                </a:lnTo>
                <a:lnTo>
                  <a:pt x="6233511" y="6266580"/>
                </a:lnTo>
                <a:lnTo>
                  <a:pt x="0" y="6266580"/>
                </a:lnTo>
                <a:lnTo>
                  <a:pt x="0" y="0"/>
                </a:lnTo>
                <a:close/>
              </a:path>
            </a:pathLst>
          </a:custGeom>
          <a:blipFill>
            <a:blip r:embed="rId8"/>
            <a:stretch>
              <a:fillRect l="0" t="0" r="0" b="0"/>
            </a:stretch>
          </a:blipFill>
        </p:spPr>
      </p:sp>
      <p:sp>
        <p:nvSpPr>
          <p:cNvPr name="Freeform 14" id="14"/>
          <p:cNvSpPr/>
          <p:nvPr/>
        </p:nvSpPr>
        <p:spPr>
          <a:xfrm flipH="false" flipV="false" rot="0">
            <a:off x="14956173" y="5685517"/>
            <a:ext cx="2826761" cy="2510164"/>
          </a:xfrm>
          <a:custGeom>
            <a:avLst/>
            <a:gdLst/>
            <a:ahLst/>
            <a:cxnLst/>
            <a:rect r="r" b="b" t="t" l="l"/>
            <a:pathLst>
              <a:path h="2510164" w="2826761">
                <a:moveTo>
                  <a:pt x="0" y="0"/>
                </a:moveTo>
                <a:lnTo>
                  <a:pt x="2826761" y="0"/>
                </a:lnTo>
                <a:lnTo>
                  <a:pt x="2826761" y="2510164"/>
                </a:lnTo>
                <a:lnTo>
                  <a:pt x="0" y="2510164"/>
                </a:lnTo>
                <a:lnTo>
                  <a:pt x="0" y="0"/>
                </a:lnTo>
                <a:close/>
              </a:path>
            </a:pathLst>
          </a:custGeom>
          <a:blipFill>
            <a:blip r:embed="rId9"/>
            <a:stretch>
              <a:fillRect l="0" t="0" r="0" b="0"/>
            </a:stretch>
          </a:blipFill>
        </p:spPr>
      </p:sp>
      <p:sp>
        <p:nvSpPr>
          <p:cNvPr name="Freeform 15" id="15"/>
          <p:cNvSpPr/>
          <p:nvPr/>
        </p:nvSpPr>
        <p:spPr>
          <a:xfrm flipH="false" flipV="false" rot="0">
            <a:off x="2377222" y="2552227"/>
            <a:ext cx="6283290" cy="6266580"/>
          </a:xfrm>
          <a:custGeom>
            <a:avLst/>
            <a:gdLst/>
            <a:ahLst/>
            <a:cxnLst/>
            <a:rect r="r" b="b" t="t" l="l"/>
            <a:pathLst>
              <a:path h="6266580" w="6283290">
                <a:moveTo>
                  <a:pt x="0" y="0"/>
                </a:moveTo>
                <a:lnTo>
                  <a:pt x="6283291" y="0"/>
                </a:lnTo>
                <a:lnTo>
                  <a:pt x="6283291" y="6266580"/>
                </a:lnTo>
                <a:lnTo>
                  <a:pt x="0" y="6266580"/>
                </a:lnTo>
                <a:lnTo>
                  <a:pt x="0" y="0"/>
                </a:lnTo>
                <a:close/>
              </a:path>
            </a:pathLst>
          </a:custGeom>
          <a:blipFill>
            <a:blip r:embed="rId10"/>
            <a:stretch>
              <a:fillRect l="0" t="0" r="0" b="0"/>
            </a:stretch>
          </a:blipFill>
        </p:spPr>
      </p:sp>
      <p:sp>
        <p:nvSpPr>
          <p:cNvPr name="TextBox 16" id="16"/>
          <p:cNvSpPr txBox="true"/>
          <p:nvPr/>
        </p:nvSpPr>
        <p:spPr>
          <a:xfrm rot="0">
            <a:off x="5518868" y="904875"/>
            <a:ext cx="7250265"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MUMFORD-SHAH</a:t>
            </a:r>
            <a:r>
              <a:rPr lang="en-US" sz="6607">
                <a:solidFill>
                  <a:srgbClr val="000000"/>
                </a:solidFill>
                <a:latin typeface="Fredoka Bold"/>
              </a:rPr>
              <a:t> </a:t>
            </a:r>
          </a:p>
        </p:txBody>
      </p:sp>
      <p:sp>
        <p:nvSpPr>
          <p:cNvPr name="TextBox 17" id="17"/>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8" id="18"/>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Results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662" y="0"/>
            <a:ext cx="20507325" cy="10287000"/>
            <a:chOff x="0" y="0"/>
            <a:chExt cx="27343100" cy="13716000"/>
          </a:xfrm>
        </p:grpSpPr>
        <p:sp>
          <p:nvSpPr>
            <p:cNvPr name="Freeform 4" id="4"/>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1028700" y="1505943"/>
            <a:ext cx="16230600" cy="6526651"/>
            <a:chOff x="0" y="0"/>
            <a:chExt cx="4274726" cy="1718953"/>
          </a:xfrm>
        </p:grpSpPr>
        <p:sp>
          <p:nvSpPr>
            <p:cNvPr name="Freeform 7" id="7"/>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8" id="8"/>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139012" y="687305"/>
            <a:ext cx="8009976" cy="1730229"/>
            <a:chOff x="0" y="0"/>
            <a:chExt cx="2109623" cy="455698"/>
          </a:xfrm>
        </p:grpSpPr>
        <p:sp>
          <p:nvSpPr>
            <p:cNvPr name="Freeform 10" id="10"/>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1" id="11"/>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424211" y="89535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7495510" y="3063345"/>
            <a:ext cx="4120292" cy="4120292"/>
          </a:xfrm>
          <a:custGeom>
            <a:avLst/>
            <a:gdLst/>
            <a:ahLst/>
            <a:cxnLst/>
            <a:rect r="r" b="b" t="t" l="l"/>
            <a:pathLst>
              <a:path h="4120292" w="4120292">
                <a:moveTo>
                  <a:pt x="0" y="0"/>
                </a:moveTo>
                <a:lnTo>
                  <a:pt x="4120293" y="0"/>
                </a:lnTo>
                <a:lnTo>
                  <a:pt x="4120293" y="4120292"/>
                </a:lnTo>
                <a:lnTo>
                  <a:pt x="0" y="4120292"/>
                </a:lnTo>
                <a:lnTo>
                  <a:pt x="0" y="0"/>
                </a:lnTo>
                <a:close/>
              </a:path>
            </a:pathLst>
          </a:custGeom>
          <a:blipFill>
            <a:blip r:embed="rId8"/>
            <a:stretch>
              <a:fillRect l="0" t="0" r="0" b="0"/>
            </a:stretch>
          </a:blipFill>
        </p:spPr>
      </p:sp>
      <p:sp>
        <p:nvSpPr>
          <p:cNvPr name="Freeform 17" id="17"/>
          <p:cNvSpPr/>
          <p:nvPr/>
        </p:nvSpPr>
        <p:spPr>
          <a:xfrm flipH="false" flipV="false" rot="0">
            <a:off x="2519121" y="3037866"/>
            <a:ext cx="4171250" cy="4171250"/>
          </a:xfrm>
          <a:custGeom>
            <a:avLst/>
            <a:gdLst/>
            <a:ahLst/>
            <a:cxnLst/>
            <a:rect r="r" b="b" t="t" l="l"/>
            <a:pathLst>
              <a:path h="4171250" w="4171250">
                <a:moveTo>
                  <a:pt x="0" y="0"/>
                </a:moveTo>
                <a:lnTo>
                  <a:pt x="4171250" y="0"/>
                </a:lnTo>
                <a:lnTo>
                  <a:pt x="4171250" y="4171250"/>
                </a:lnTo>
                <a:lnTo>
                  <a:pt x="0" y="4171250"/>
                </a:lnTo>
                <a:lnTo>
                  <a:pt x="0" y="0"/>
                </a:lnTo>
                <a:close/>
              </a:path>
            </a:pathLst>
          </a:custGeom>
          <a:blipFill>
            <a:blip r:embed="rId9"/>
            <a:stretch>
              <a:fillRect l="0" t="0" r="0" b="0"/>
            </a:stretch>
          </a:blipFill>
        </p:spPr>
      </p:sp>
      <p:sp>
        <p:nvSpPr>
          <p:cNvPr name="Freeform 18" id="18"/>
          <p:cNvSpPr/>
          <p:nvPr/>
        </p:nvSpPr>
        <p:spPr>
          <a:xfrm flipH="false" flipV="false" rot="0">
            <a:off x="12420942" y="3063345"/>
            <a:ext cx="4185789" cy="4185789"/>
          </a:xfrm>
          <a:custGeom>
            <a:avLst/>
            <a:gdLst/>
            <a:ahLst/>
            <a:cxnLst/>
            <a:rect r="r" b="b" t="t" l="l"/>
            <a:pathLst>
              <a:path h="4185789" w="4185789">
                <a:moveTo>
                  <a:pt x="0" y="0"/>
                </a:moveTo>
                <a:lnTo>
                  <a:pt x="4185789" y="0"/>
                </a:lnTo>
                <a:lnTo>
                  <a:pt x="4185789" y="4185789"/>
                </a:lnTo>
                <a:lnTo>
                  <a:pt x="0" y="4185789"/>
                </a:lnTo>
                <a:lnTo>
                  <a:pt x="0" y="0"/>
                </a:lnTo>
                <a:close/>
              </a:path>
            </a:pathLst>
          </a:custGeom>
          <a:blipFill>
            <a:blip r:embed="rId10"/>
            <a:stretch>
              <a:fillRect l="0" t="0" r="0" b="0"/>
            </a:stretch>
          </a:blipFill>
        </p:spPr>
      </p:sp>
      <p:sp>
        <p:nvSpPr>
          <p:cNvPr name="TextBox 19" id="19"/>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SPLIT BREGMAN</a:t>
            </a:r>
          </a:p>
        </p:txBody>
      </p:sp>
      <p:sp>
        <p:nvSpPr>
          <p:cNvPr name="TextBox 20" id="20"/>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1" id="21"/>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Results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MOTIVATION</a:t>
            </a:r>
          </a:p>
        </p:txBody>
      </p:sp>
      <p:sp>
        <p:nvSpPr>
          <p:cNvPr name="TextBox 15" id="15"/>
          <p:cNvSpPr txBox="true"/>
          <p:nvPr/>
        </p:nvSpPr>
        <p:spPr>
          <a:xfrm rot="0">
            <a:off x="514350" y="92173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Freeform 16" id="16"/>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6590398" y="6983167"/>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13148988" y="92669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Background &amp; Motivation</a:t>
            </a:r>
          </a:p>
        </p:txBody>
      </p:sp>
      <p:sp>
        <p:nvSpPr>
          <p:cNvPr name="TextBox 19" id="19"/>
          <p:cNvSpPr txBox="true"/>
          <p:nvPr/>
        </p:nvSpPr>
        <p:spPr>
          <a:xfrm rot="0">
            <a:off x="2471416" y="2577105"/>
            <a:ext cx="13345168" cy="4930775"/>
          </a:xfrm>
          <a:prstGeom prst="rect">
            <a:avLst/>
          </a:prstGeom>
        </p:spPr>
        <p:txBody>
          <a:bodyPr anchor="t" rtlCol="false" tIns="0" lIns="0" bIns="0" rIns="0">
            <a:spAutoFit/>
          </a:bodyPr>
          <a:lstStyle/>
          <a:p>
            <a:pPr algn="l">
              <a:lnSpc>
                <a:spcPts val="4900"/>
              </a:lnSpc>
            </a:pPr>
            <a:r>
              <a:rPr lang="en-US" sz="3500">
                <a:solidFill>
                  <a:srgbClr val="000000"/>
                </a:solidFill>
                <a:latin typeface="Nunito Bold"/>
              </a:rPr>
              <a:t>The swift evolution of Internet technology enables extensive information sharing, with images playing a vital role. Visible watermark technology is commonly used for online image copyright protection. However, this method can be intrusive and detract from the viewing experience. </a:t>
            </a:r>
          </a:p>
          <a:p>
            <a:pPr algn="l">
              <a:lnSpc>
                <a:spcPts val="4900"/>
              </a:lnSpc>
            </a:pPr>
            <a:r>
              <a:rPr lang="en-US" sz="3500">
                <a:solidFill>
                  <a:srgbClr val="000000"/>
                </a:solidFill>
                <a:latin typeface="Nunito Bold"/>
              </a:rPr>
              <a:t>To address this, we propose a mathematical-based framework for the detection and removal of visible watermarks in images, consisting of two main components.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590398" y="6983167"/>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580965" cy="10287000"/>
            <a:chOff x="0" y="0"/>
            <a:chExt cx="1370105" cy="3935885"/>
          </a:xfrm>
        </p:grpSpPr>
        <p:sp>
          <p:nvSpPr>
            <p:cNvPr name="Freeform 4" id="4"/>
            <p:cNvSpPr/>
            <p:nvPr/>
          </p:nvSpPr>
          <p:spPr>
            <a:xfrm flipH="false" flipV="false" rot="0">
              <a:off x="0" y="0"/>
              <a:ext cx="1370105" cy="3935885"/>
            </a:xfrm>
            <a:custGeom>
              <a:avLst/>
              <a:gdLst/>
              <a:ahLst/>
              <a:cxnLst/>
              <a:rect r="r" b="b" t="t" l="l"/>
              <a:pathLst>
                <a:path h="3935885" w="1370105">
                  <a:moveTo>
                    <a:pt x="0" y="0"/>
                  </a:moveTo>
                  <a:lnTo>
                    <a:pt x="1370105" y="0"/>
                  </a:lnTo>
                  <a:lnTo>
                    <a:pt x="1370105" y="3935885"/>
                  </a:lnTo>
                  <a:lnTo>
                    <a:pt x="0" y="3935885"/>
                  </a:lnTo>
                  <a:close/>
                </a:path>
              </a:pathLst>
            </a:custGeom>
            <a:solidFill>
              <a:srgbClr val="F1F2F2"/>
            </a:solidFill>
          </p:spPr>
        </p:sp>
      </p:grpSp>
      <p:sp>
        <p:nvSpPr>
          <p:cNvPr name="Freeform 5" id="5"/>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16246" y="7300098"/>
            <a:ext cx="1248029" cy="1278242"/>
          </a:xfrm>
          <a:custGeom>
            <a:avLst/>
            <a:gdLst/>
            <a:ahLst/>
            <a:cxnLst/>
            <a:rect r="r" b="b" t="t" l="l"/>
            <a:pathLst>
              <a:path h="1278242" w="1248029">
                <a:moveTo>
                  <a:pt x="0" y="0"/>
                </a:moveTo>
                <a:lnTo>
                  <a:pt x="1248030" y="0"/>
                </a:lnTo>
                <a:lnTo>
                  <a:pt x="1248030" y="1278243"/>
                </a:lnTo>
                <a:lnTo>
                  <a:pt x="0" y="1278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982485" y="7481452"/>
            <a:ext cx="5035441" cy="915535"/>
          </a:xfrm>
          <a:custGeom>
            <a:avLst/>
            <a:gdLst/>
            <a:ahLst/>
            <a:cxnLst/>
            <a:rect r="r" b="b" t="t" l="l"/>
            <a:pathLst>
              <a:path h="915535" w="5035441">
                <a:moveTo>
                  <a:pt x="0" y="0"/>
                </a:moveTo>
                <a:lnTo>
                  <a:pt x="5035441" y="0"/>
                </a:lnTo>
                <a:lnTo>
                  <a:pt x="5035441" y="915535"/>
                </a:lnTo>
                <a:lnTo>
                  <a:pt x="0" y="9155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6174322" y="2458318"/>
            <a:ext cx="8481782"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Background &amp; Motivation</a:t>
            </a:r>
          </a:p>
        </p:txBody>
      </p:sp>
      <p:sp>
        <p:nvSpPr>
          <p:cNvPr name="TextBox 9" id="9"/>
          <p:cNvSpPr txBox="true"/>
          <p:nvPr/>
        </p:nvSpPr>
        <p:spPr>
          <a:xfrm rot="0">
            <a:off x="6174322" y="3742818"/>
            <a:ext cx="8481782"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Mathematical Modeling</a:t>
            </a:r>
          </a:p>
        </p:txBody>
      </p:sp>
      <p:sp>
        <p:nvSpPr>
          <p:cNvPr name="TextBox 10" id="10"/>
          <p:cNvSpPr txBox="true"/>
          <p:nvPr/>
        </p:nvSpPr>
        <p:spPr>
          <a:xfrm rot="0">
            <a:off x="6174322" y="5027319"/>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Implementations</a:t>
            </a:r>
          </a:p>
        </p:txBody>
      </p:sp>
      <p:sp>
        <p:nvSpPr>
          <p:cNvPr name="TextBox 11" id="11"/>
          <p:cNvSpPr txBox="true"/>
          <p:nvPr/>
        </p:nvSpPr>
        <p:spPr>
          <a:xfrm rot="0">
            <a:off x="6174322" y="6311819"/>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Results</a:t>
            </a:r>
          </a:p>
        </p:txBody>
      </p:sp>
      <p:sp>
        <p:nvSpPr>
          <p:cNvPr name="TextBox 12" id="12"/>
          <p:cNvSpPr txBox="true"/>
          <p:nvPr/>
        </p:nvSpPr>
        <p:spPr>
          <a:xfrm rot="0">
            <a:off x="6174322" y="7596319"/>
            <a:ext cx="8481782" cy="571500"/>
          </a:xfrm>
          <a:prstGeom prst="rect">
            <a:avLst/>
          </a:prstGeom>
        </p:spPr>
        <p:txBody>
          <a:bodyPr anchor="t" rtlCol="false" tIns="0" lIns="0" bIns="0" rIns="0">
            <a:spAutoFit/>
          </a:bodyPr>
          <a:lstStyle/>
          <a:p>
            <a:pPr algn="l">
              <a:lnSpc>
                <a:spcPts val="4800"/>
              </a:lnSpc>
            </a:pPr>
            <a:r>
              <a:rPr lang="en-US" sz="3000">
                <a:solidFill>
                  <a:srgbClr val="FFFFFF"/>
                </a:solidFill>
                <a:latin typeface="Fredoka"/>
              </a:rPr>
              <a:t>Conclusion &amp; Discussions</a:t>
            </a:r>
          </a:p>
        </p:txBody>
      </p:sp>
      <p:sp>
        <p:nvSpPr>
          <p:cNvPr name="TextBox 13" id="13"/>
          <p:cNvSpPr txBox="true"/>
          <p:nvPr/>
        </p:nvSpPr>
        <p:spPr>
          <a:xfrm rot="0">
            <a:off x="4881969" y="2458318"/>
            <a:ext cx="682307"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I</a:t>
            </a:r>
          </a:p>
        </p:txBody>
      </p:sp>
      <p:sp>
        <p:nvSpPr>
          <p:cNvPr name="TextBox 14" id="14"/>
          <p:cNvSpPr txBox="true"/>
          <p:nvPr/>
        </p:nvSpPr>
        <p:spPr>
          <a:xfrm rot="0">
            <a:off x="4881969" y="3742818"/>
            <a:ext cx="682307"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II</a:t>
            </a:r>
          </a:p>
        </p:txBody>
      </p:sp>
      <p:sp>
        <p:nvSpPr>
          <p:cNvPr name="TextBox 15" id="15"/>
          <p:cNvSpPr txBox="true"/>
          <p:nvPr/>
        </p:nvSpPr>
        <p:spPr>
          <a:xfrm rot="0">
            <a:off x="4881969" y="5027319"/>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III</a:t>
            </a:r>
          </a:p>
        </p:txBody>
      </p:sp>
      <p:sp>
        <p:nvSpPr>
          <p:cNvPr name="TextBox 16" id="16"/>
          <p:cNvSpPr txBox="true"/>
          <p:nvPr/>
        </p:nvSpPr>
        <p:spPr>
          <a:xfrm rot="0">
            <a:off x="4881969" y="6311819"/>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IV</a:t>
            </a:r>
          </a:p>
        </p:txBody>
      </p:sp>
      <p:sp>
        <p:nvSpPr>
          <p:cNvPr name="TextBox 17" id="17"/>
          <p:cNvSpPr txBox="true"/>
          <p:nvPr/>
        </p:nvSpPr>
        <p:spPr>
          <a:xfrm rot="0">
            <a:off x="4881969" y="7596319"/>
            <a:ext cx="682307" cy="571500"/>
          </a:xfrm>
          <a:prstGeom prst="rect">
            <a:avLst/>
          </a:prstGeom>
        </p:spPr>
        <p:txBody>
          <a:bodyPr anchor="t" rtlCol="false" tIns="0" lIns="0" bIns="0" rIns="0">
            <a:spAutoFit/>
          </a:bodyPr>
          <a:lstStyle/>
          <a:p>
            <a:pPr algn="l">
              <a:lnSpc>
                <a:spcPts val="4800"/>
              </a:lnSpc>
            </a:pPr>
            <a:r>
              <a:rPr lang="en-US" sz="3000">
                <a:solidFill>
                  <a:srgbClr val="FFFFFF"/>
                </a:solidFill>
                <a:latin typeface="Fredoka"/>
              </a:rPr>
              <a:t>V</a:t>
            </a:r>
          </a:p>
        </p:txBody>
      </p:sp>
      <p:sp>
        <p:nvSpPr>
          <p:cNvPr name="TextBox 18" id="18"/>
          <p:cNvSpPr txBox="true"/>
          <p:nvPr/>
        </p:nvSpPr>
        <p:spPr>
          <a:xfrm rot="0">
            <a:off x="16166354" y="2458318"/>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3</a:t>
            </a:r>
          </a:p>
        </p:txBody>
      </p:sp>
      <p:sp>
        <p:nvSpPr>
          <p:cNvPr name="TextBox 19" id="19"/>
          <p:cNvSpPr txBox="true"/>
          <p:nvPr/>
        </p:nvSpPr>
        <p:spPr>
          <a:xfrm rot="0">
            <a:off x="16166354" y="3742818"/>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6</a:t>
            </a:r>
          </a:p>
        </p:txBody>
      </p:sp>
      <p:sp>
        <p:nvSpPr>
          <p:cNvPr name="TextBox 20" id="20"/>
          <p:cNvSpPr txBox="true"/>
          <p:nvPr/>
        </p:nvSpPr>
        <p:spPr>
          <a:xfrm rot="0">
            <a:off x="15924330" y="1687756"/>
            <a:ext cx="1503585" cy="571500"/>
          </a:xfrm>
          <a:prstGeom prst="rect">
            <a:avLst/>
          </a:prstGeom>
        </p:spPr>
        <p:txBody>
          <a:bodyPr anchor="t" rtlCol="false" tIns="0" lIns="0" bIns="0" rIns="0">
            <a:spAutoFit/>
          </a:bodyPr>
          <a:lstStyle/>
          <a:p>
            <a:pPr algn="ctr">
              <a:lnSpc>
                <a:spcPts val="4800"/>
              </a:lnSpc>
            </a:pPr>
            <a:r>
              <a:rPr lang="en-US" sz="3000">
                <a:solidFill>
                  <a:srgbClr val="333333"/>
                </a:solidFill>
                <a:latin typeface="Fredoka"/>
              </a:rPr>
              <a:t>Page</a:t>
            </a:r>
          </a:p>
        </p:txBody>
      </p:sp>
      <p:sp>
        <p:nvSpPr>
          <p:cNvPr name="TextBox 21" id="21"/>
          <p:cNvSpPr txBox="true"/>
          <p:nvPr/>
        </p:nvSpPr>
        <p:spPr>
          <a:xfrm rot="0">
            <a:off x="1028700" y="872491"/>
            <a:ext cx="2552265" cy="1247775"/>
          </a:xfrm>
          <a:prstGeom prst="rect">
            <a:avLst/>
          </a:prstGeom>
        </p:spPr>
        <p:txBody>
          <a:bodyPr anchor="t" rtlCol="false" tIns="0" lIns="0" bIns="0" rIns="0">
            <a:spAutoFit/>
          </a:bodyPr>
          <a:lstStyle/>
          <a:p>
            <a:pPr algn="l">
              <a:lnSpc>
                <a:spcPts val="4919"/>
              </a:lnSpc>
            </a:pPr>
            <a:r>
              <a:rPr lang="en-US" sz="4099" spc="127">
                <a:solidFill>
                  <a:srgbClr val="333333"/>
                </a:solidFill>
                <a:latin typeface="Fredoka"/>
              </a:rPr>
              <a:t>Table of</a:t>
            </a:r>
          </a:p>
          <a:p>
            <a:pPr algn="l">
              <a:lnSpc>
                <a:spcPts val="4919"/>
              </a:lnSpc>
            </a:pPr>
            <a:r>
              <a:rPr lang="en-US" sz="4099" spc="127">
                <a:solidFill>
                  <a:srgbClr val="333333"/>
                </a:solidFill>
                <a:latin typeface="Fredoka"/>
              </a:rPr>
              <a:t>Contents</a:t>
            </a:r>
          </a:p>
        </p:txBody>
      </p:sp>
      <p:sp>
        <p:nvSpPr>
          <p:cNvPr name="TextBox 22" id="22"/>
          <p:cNvSpPr txBox="true"/>
          <p:nvPr/>
        </p:nvSpPr>
        <p:spPr>
          <a:xfrm rot="0">
            <a:off x="16166354" y="50273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23</a:t>
            </a:r>
          </a:p>
        </p:txBody>
      </p:sp>
      <p:sp>
        <p:nvSpPr>
          <p:cNvPr name="TextBox 23" id="23"/>
          <p:cNvSpPr txBox="true"/>
          <p:nvPr/>
        </p:nvSpPr>
        <p:spPr>
          <a:xfrm rot="0">
            <a:off x="16166354" y="63118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34</a:t>
            </a:r>
          </a:p>
        </p:txBody>
      </p:sp>
      <p:sp>
        <p:nvSpPr>
          <p:cNvPr name="TextBox 24" id="24"/>
          <p:cNvSpPr txBox="true"/>
          <p:nvPr/>
        </p:nvSpPr>
        <p:spPr>
          <a:xfrm rot="0">
            <a:off x="16166354" y="75963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13485" y="687305"/>
            <a:ext cx="7578819" cy="1730229"/>
            <a:chOff x="0" y="0"/>
            <a:chExt cx="1996068" cy="455698"/>
          </a:xfrm>
        </p:grpSpPr>
        <p:sp>
          <p:nvSpPr>
            <p:cNvPr name="Freeform 6" id="6"/>
            <p:cNvSpPr/>
            <p:nvPr/>
          </p:nvSpPr>
          <p:spPr>
            <a:xfrm flipH="false" flipV="false" rot="0">
              <a:off x="0" y="0"/>
              <a:ext cx="1996068" cy="455698"/>
            </a:xfrm>
            <a:custGeom>
              <a:avLst/>
              <a:gdLst/>
              <a:ahLst/>
              <a:cxnLst/>
              <a:rect r="r" b="b" t="t" l="l"/>
              <a:pathLst>
                <a:path h="455698" w="1996068">
                  <a:moveTo>
                    <a:pt x="0" y="0"/>
                  </a:moveTo>
                  <a:lnTo>
                    <a:pt x="1996068" y="0"/>
                  </a:lnTo>
                  <a:lnTo>
                    <a:pt x="1996068" y="455698"/>
                  </a:lnTo>
                  <a:lnTo>
                    <a:pt x="0" y="455698"/>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1996068"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24211" y="8953500"/>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0" y="6684191"/>
            <a:ext cx="18288000" cy="1740151"/>
          </a:xfrm>
          <a:custGeom>
            <a:avLst/>
            <a:gdLst/>
            <a:ahLst/>
            <a:cxnLst/>
            <a:rect r="r" b="b" t="t" l="l"/>
            <a:pathLst>
              <a:path h="1740151" w="18288000">
                <a:moveTo>
                  <a:pt x="0" y="0"/>
                </a:moveTo>
                <a:lnTo>
                  <a:pt x="18288000" y="0"/>
                </a:lnTo>
                <a:lnTo>
                  <a:pt x="18288000" y="1740151"/>
                </a:lnTo>
                <a:lnTo>
                  <a:pt x="0" y="1740151"/>
                </a:lnTo>
                <a:lnTo>
                  <a:pt x="0" y="0"/>
                </a:lnTo>
                <a:close/>
              </a:path>
            </a:pathLst>
          </a:custGeom>
          <a:blipFill>
            <a:blip r:embed="rId8"/>
            <a:stretch>
              <a:fillRect l="0" t="0" r="0" b="0"/>
            </a:stretch>
          </a:blipFill>
        </p:spPr>
      </p:sp>
      <p:sp>
        <p:nvSpPr>
          <p:cNvPr name="Freeform 14" id="14"/>
          <p:cNvSpPr/>
          <p:nvPr/>
        </p:nvSpPr>
        <p:spPr>
          <a:xfrm flipH="false" flipV="false" rot="0">
            <a:off x="0" y="2417534"/>
            <a:ext cx="18288000" cy="4266657"/>
          </a:xfrm>
          <a:custGeom>
            <a:avLst/>
            <a:gdLst/>
            <a:ahLst/>
            <a:cxnLst/>
            <a:rect r="r" b="b" t="t" l="l"/>
            <a:pathLst>
              <a:path h="4266657" w="18288000">
                <a:moveTo>
                  <a:pt x="0" y="0"/>
                </a:moveTo>
                <a:lnTo>
                  <a:pt x="18288000" y="0"/>
                </a:lnTo>
                <a:lnTo>
                  <a:pt x="18288000" y="4266657"/>
                </a:lnTo>
                <a:lnTo>
                  <a:pt x="0" y="4266657"/>
                </a:lnTo>
                <a:lnTo>
                  <a:pt x="0" y="0"/>
                </a:lnTo>
                <a:close/>
              </a:path>
            </a:pathLst>
          </a:custGeom>
          <a:blipFill>
            <a:blip r:embed="rId9"/>
            <a:stretch>
              <a:fillRect l="0" t="0" r="0" b="0"/>
            </a:stretch>
          </a:blipFill>
        </p:spPr>
      </p:sp>
      <p:sp>
        <p:nvSpPr>
          <p:cNvPr name="TextBox 15" id="15"/>
          <p:cNvSpPr txBox="true"/>
          <p:nvPr/>
        </p:nvSpPr>
        <p:spPr>
          <a:xfrm rot="0">
            <a:off x="5518868" y="904875"/>
            <a:ext cx="7250265"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PYTHON</a:t>
            </a:r>
          </a:p>
        </p:txBody>
      </p:sp>
      <p:sp>
        <p:nvSpPr>
          <p:cNvPr name="TextBox 16" id="16"/>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7" id="17"/>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Conclusion &amp; Discussions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13485" y="687305"/>
            <a:ext cx="7578819" cy="1730229"/>
            <a:chOff x="0" y="0"/>
            <a:chExt cx="1996068" cy="455698"/>
          </a:xfrm>
        </p:grpSpPr>
        <p:sp>
          <p:nvSpPr>
            <p:cNvPr name="Freeform 6" id="6"/>
            <p:cNvSpPr/>
            <p:nvPr/>
          </p:nvSpPr>
          <p:spPr>
            <a:xfrm flipH="false" flipV="false" rot="0">
              <a:off x="0" y="0"/>
              <a:ext cx="1996068" cy="455698"/>
            </a:xfrm>
            <a:custGeom>
              <a:avLst/>
              <a:gdLst/>
              <a:ahLst/>
              <a:cxnLst/>
              <a:rect r="r" b="b" t="t" l="l"/>
              <a:pathLst>
                <a:path h="455698" w="1996068">
                  <a:moveTo>
                    <a:pt x="0" y="0"/>
                  </a:moveTo>
                  <a:lnTo>
                    <a:pt x="1996068" y="0"/>
                  </a:lnTo>
                  <a:lnTo>
                    <a:pt x="1996068" y="455698"/>
                  </a:lnTo>
                  <a:lnTo>
                    <a:pt x="0" y="455698"/>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1996068"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24211" y="8953500"/>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5518868" y="904875"/>
            <a:ext cx="7250265"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PYTHON</a:t>
            </a:r>
          </a:p>
        </p:txBody>
      </p:sp>
      <p:sp>
        <p:nvSpPr>
          <p:cNvPr name="TextBox 14" id="14"/>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Freeform 15" id="15"/>
          <p:cNvSpPr/>
          <p:nvPr/>
        </p:nvSpPr>
        <p:spPr>
          <a:xfrm flipH="false" flipV="false" rot="0">
            <a:off x="0" y="5143500"/>
            <a:ext cx="18144884" cy="2490050"/>
          </a:xfrm>
          <a:custGeom>
            <a:avLst/>
            <a:gdLst/>
            <a:ahLst/>
            <a:cxnLst/>
            <a:rect r="r" b="b" t="t" l="l"/>
            <a:pathLst>
              <a:path h="2490050" w="18144884">
                <a:moveTo>
                  <a:pt x="0" y="0"/>
                </a:moveTo>
                <a:lnTo>
                  <a:pt x="18144884" y="0"/>
                </a:lnTo>
                <a:lnTo>
                  <a:pt x="18144884" y="2490050"/>
                </a:lnTo>
                <a:lnTo>
                  <a:pt x="0" y="2490050"/>
                </a:lnTo>
                <a:lnTo>
                  <a:pt x="0" y="0"/>
                </a:lnTo>
                <a:close/>
              </a:path>
            </a:pathLst>
          </a:custGeom>
          <a:blipFill>
            <a:blip r:embed="rId8"/>
            <a:stretch>
              <a:fillRect l="0" t="0" r="0" b="0"/>
            </a:stretch>
          </a:blipFill>
        </p:spPr>
      </p:sp>
      <p:sp>
        <p:nvSpPr>
          <p:cNvPr name="Freeform 16" id="16"/>
          <p:cNvSpPr/>
          <p:nvPr/>
        </p:nvSpPr>
        <p:spPr>
          <a:xfrm flipH="false" flipV="false" rot="0">
            <a:off x="0" y="3197074"/>
            <a:ext cx="18288000" cy="1740151"/>
          </a:xfrm>
          <a:custGeom>
            <a:avLst/>
            <a:gdLst/>
            <a:ahLst/>
            <a:cxnLst/>
            <a:rect r="r" b="b" t="t" l="l"/>
            <a:pathLst>
              <a:path h="1740151" w="18288000">
                <a:moveTo>
                  <a:pt x="0" y="0"/>
                </a:moveTo>
                <a:lnTo>
                  <a:pt x="18288000" y="0"/>
                </a:lnTo>
                <a:lnTo>
                  <a:pt x="18288000" y="1740151"/>
                </a:lnTo>
                <a:lnTo>
                  <a:pt x="0" y="1740151"/>
                </a:lnTo>
                <a:lnTo>
                  <a:pt x="0" y="0"/>
                </a:lnTo>
                <a:close/>
              </a:path>
            </a:pathLst>
          </a:custGeom>
          <a:blipFill>
            <a:blip r:embed="rId9"/>
            <a:stretch>
              <a:fillRect l="0" t="0" r="0" b="0"/>
            </a:stretch>
          </a:blipFill>
        </p:spPr>
      </p:sp>
      <p:sp>
        <p:nvSpPr>
          <p:cNvPr name="TextBox 17" id="17"/>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Conclusion &amp; Discussions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13485" y="687305"/>
            <a:ext cx="7578819" cy="1730229"/>
            <a:chOff x="0" y="0"/>
            <a:chExt cx="1996068" cy="455698"/>
          </a:xfrm>
        </p:grpSpPr>
        <p:sp>
          <p:nvSpPr>
            <p:cNvPr name="Freeform 6" id="6"/>
            <p:cNvSpPr/>
            <p:nvPr/>
          </p:nvSpPr>
          <p:spPr>
            <a:xfrm flipH="false" flipV="false" rot="0">
              <a:off x="0" y="0"/>
              <a:ext cx="1996068" cy="455698"/>
            </a:xfrm>
            <a:custGeom>
              <a:avLst/>
              <a:gdLst/>
              <a:ahLst/>
              <a:cxnLst/>
              <a:rect r="r" b="b" t="t" l="l"/>
              <a:pathLst>
                <a:path h="455698" w="1996068">
                  <a:moveTo>
                    <a:pt x="0" y="0"/>
                  </a:moveTo>
                  <a:lnTo>
                    <a:pt x="1996068" y="0"/>
                  </a:lnTo>
                  <a:lnTo>
                    <a:pt x="1996068" y="455698"/>
                  </a:lnTo>
                  <a:lnTo>
                    <a:pt x="0" y="455698"/>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1996068"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24211" y="8953500"/>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483976" y="2777617"/>
            <a:ext cx="17320048" cy="5428922"/>
          </a:xfrm>
          <a:custGeom>
            <a:avLst/>
            <a:gdLst/>
            <a:ahLst/>
            <a:cxnLst/>
            <a:rect r="r" b="b" t="t" l="l"/>
            <a:pathLst>
              <a:path h="5428922" w="17320048">
                <a:moveTo>
                  <a:pt x="0" y="0"/>
                </a:moveTo>
                <a:lnTo>
                  <a:pt x="17320048" y="0"/>
                </a:lnTo>
                <a:lnTo>
                  <a:pt x="17320048" y="5428922"/>
                </a:lnTo>
                <a:lnTo>
                  <a:pt x="0" y="5428922"/>
                </a:lnTo>
                <a:lnTo>
                  <a:pt x="0" y="0"/>
                </a:lnTo>
                <a:close/>
              </a:path>
            </a:pathLst>
          </a:custGeom>
          <a:blipFill>
            <a:blip r:embed="rId8"/>
            <a:stretch>
              <a:fillRect l="0" t="0" r="0" b="-1861"/>
            </a:stretch>
          </a:blipFill>
        </p:spPr>
      </p:sp>
      <p:sp>
        <p:nvSpPr>
          <p:cNvPr name="TextBox 14" id="14"/>
          <p:cNvSpPr txBox="true"/>
          <p:nvPr/>
        </p:nvSpPr>
        <p:spPr>
          <a:xfrm rot="0">
            <a:off x="5518868" y="904875"/>
            <a:ext cx="7250265"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AUTOENCODER</a:t>
            </a:r>
          </a:p>
        </p:txBody>
      </p:sp>
      <p:sp>
        <p:nvSpPr>
          <p:cNvPr name="TextBox 15" id="15"/>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6" id="16"/>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Conclusion &amp; Discussions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13485" y="687305"/>
            <a:ext cx="7578819" cy="1730229"/>
            <a:chOff x="0" y="0"/>
            <a:chExt cx="1996068" cy="455698"/>
          </a:xfrm>
        </p:grpSpPr>
        <p:sp>
          <p:nvSpPr>
            <p:cNvPr name="Freeform 6" id="6"/>
            <p:cNvSpPr/>
            <p:nvPr/>
          </p:nvSpPr>
          <p:spPr>
            <a:xfrm flipH="false" flipV="false" rot="0">
              <a:off x="0" y="0"/>
              <a:ext cx="1996068" cy="455698"/>
            </a:xfrm>
            <a:custGeom>
              <a:avLst/>
              <a:gdLst/>
              <a:ahLst/>
              <a:cxnLst/>
              <a:rect r="r" b="b" t="t" l="l"/>
              <a:pathLst>
                <a:path h="455698" w="1996068">
                  <a:moveTo>
                    <a:pt x="0" y="0"/>
                  </a:moveTo>
                  <a:lnTo>
                    <a:pt x="1996068" y="0"/>
                  </a:lnTo>
                  <a:lnTo>
                    <a:pt x="1996068" y="455698"/>
                  </a:lnTo>
                  <a:lnTo>
                    <a:pt x="0" y="455698"/>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1996068"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24211" y="8953500"/>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483976" y="2777617"/>
            <a:ext cx="17320048" cy="5428922"/>
          </a:xfrm>
          <a:custGeom>
            <a:avLst/>
            <a:gdLst/>
            <a:ahLst/>
            <a:cxnLst/>
            <a:rect r="r" b="b" t="t" l="l"/>
            <a:pathLst>
              <a:path h="5428922" w="17320048">
                <a:moveTo>
                  <a:pt x="0" y="0"/>
                </a:moveTo>
                <a:lnTo>
                  <a:pt x="17320048" y="0"/>
                </a:lnTo>
                <a:lnTo>
                  <a:pt x="17320048" y="5428922"/>
                </a:lnTo>
                <a:lnTo>
                  <a:pt x="0" y="5428922"/>
                </a:lnTo>
                <a:lnTo>
                  <a:pt x="0" y="0"/>
                </a:lnTo>
                <a:close/>
              </a:path>
            </a:pathLst>
          </a:custGeom>
          <a:blipFill>
            <a:blip r:embed="rId8"/>
            <a:stretch>
              <a:fillRect l="0" t="0" r="0" b="-1861"/>
            </a:stretch>
          </a:blipFill>
        </p:spPr>
      </p:sp>
      <p:sp>
        <p:nvSpPr>
          <p:cNvPr name="Freeform 14" id="14"/>
          <p:cNvSpPr/>
          <p:nvPr/>
        </p:nvSpPr>
        <p:spPr>
          <a:xfrm flipH="false" flipV="false" rot="0">
            <a:off x="361476" y="2777617"/>
            <a:ext cx="17442548" cy="5526352"/>
          </a:xfrm>
          <a:custGeom>
            <a:avLst/>
            <a:gdLst/>
            <a:ahLst/>
            <a:cxnLst/>
            <a:rect r="r" b="b" t="t" l="l"/>
            <a:pathLst>
              <a:path h="5526352" w="17442548">
                <a:moveTo>
                  <a:pt x="0" y="0"/>
                </a:moveTo>
                <a:lnTo>
                  <a:pt x="17442548" y="0"/>
                </a:lnTo>
                <a:lnTo>
                  <a:pt x="17442548" y="5526352"/>
                </a:lnTo>
                <a:lnTo>
                  <a:pt x="0" y="5526352"/>
                </a:lnTo>
                <a:lnTo>
                  <a:pt x="0" y="0"/>
                </a:lnTo>
                <a:close/>
              </a:path>
            </a:pathLst>
          </a:custGeom>
          <a:blipFill>
            <a:blip r:embed="rId9"/>
            <a:stretch>
              <a:fillRect l="0" t="0" r="0" b="0"/>
            </a:stretch>
          </a:blipFill>
        </p:spPr>
      </p:sp>
      <p:sp>
        <p:nvSpPr>
          <p:cNvPr name="TextBox 15" id="15"/>
          <p:cNvSpPr txBox="true"/>
          <p:nvPr/>
        </p:nvSpPr>
        <p:spPr>
          <a:xfrm rot="0">
            <a:off x="5518868" y="904875"/>
            <a:ext cx="7250265"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UNET</a:t>
            </a:r>
          </a:p>
        </p:txBody>
      </p:sp>
      <p:sp>
        <p:nvSpPr>
          <p:cNvPr name="TextBox 16" id="16"/>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7" id="17"/>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Conclusion &amp; Discussions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3978076"/>
            <a:ext cx="3888892" cy="4208359"/>
            <a:chOff x="0" y="0"/>
            <a:chExt cx="1024235" cy="1108374"/>
          </a:xfrm>
        </p:grpSpPr>
        <p:sp>
          <p:nvSpPr>
            <p:cNvPr name="Freeform 6" id="6"/>
            <p:cNvSpPr/>
            <p:nvPr/>
          </p:nvSpPr>
          <p:spPr>
            <a:xfrm flipH="false" flipV="false" rot="0">
              <a:off x="0" y="0"/>
              <a:ext cx="1024235" cy="1108374"/>
            </a:xfrm>
            <a:custGeom>
              <a:avLst/>
              <a:gdLst/>
              <a:ahLst/>
              <a:cxnLst/>
              <a:rect r="r" b="b" t="t" l="l"/>
              <a:pathLst>
                <a:path h="1108374" w="1024235">
                  <a:moveTo>
                    <a:pt x="0" y="0"/>
                  </a:moveTo>
                  <a:lnTo>
                    <a:pt x="1024235" y="0"/>
                  </a:lnTo>
                  <a:lnTo>
                    <a:pt x="1024235" y="1108374"/>
                  </a:lnTo>
                  <a:lnTo>
                    <a:pt x="0" y="1108374"/>
                  </a:lnTo>
                  <a:close/>
                </a:path>
              </a:pathLst>
            </a:custGeom>
            <a:solidFill>
              <a:srgbClr val="F1F2F2"/>
            </a:solidFill>
          </p:spPr>
        </p:sp>
        <p:sp>
          <p:nvSpPr>
            <p:cNvPr name="TextBox 7" id="7"/>
            <p:cNvSpPr txBox="true"/>
            <p:nvPr/>
          </p:nvSpPr>
          <p:spPr>
            <a:xfrm>
              <a:off x="0" y="-38100"/>
              <a:ext cx="1024235" cy="114647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845512" y="687305"/>
            <a:ext cx="6596976" cy="1730229"/>
            <a:chOff x="0" y="0"/>
            <a:chExt cx="1737475" cy="455698"/>
          </a:xfrm>
        </p:grpSpPr>
        <p:sp>
          <p:nvSpPr>
            <p:cNvPr name="Freeform 9" id="9"/>
            <p:cNvSpPr/>
            <p:nvPr/>
          </p:nvSpPr>
          <p:spPr>
            <a:xfrm flipH="false" flipV="false" rot="0">
              <a:off x="0" y="0"/>
              <a:ext cx="1737475" cy="455698"/>
            </a:xfrm>
            <a:custGeom>
              <a:avLst/>
              <a:gdLst/>
              <a:ahLst/>
              <a:cxnLst/>
              <a:rect r="r" b="b" t="t" l="l"/>
              <a:pathLst>
                <a:path h="455698" w="1737475">
                  <a:moveTo>
                    <a:pt x="0" y="0"/>
                  </a:moveTo>
                  <a:lnTo>
                    <a:pt x="1737475" y="0"/>
                  </a:lnTo>
                  <a:lnTo>
                    <a:pt x="1737475"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1737475" cy="49379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171070" y="904875"/>
            <a:ext cx="7945861"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IMPROVEMENT</a:t>
            </a:r>
          </a:p>
        </p:txBody>
      </p:sp>
      <p:sp>
        <p:nvSpPr>
          <p:cNvPr name="TextBox 12" id="12"/>
          <p:cNvSpPr txBox="true"/>
          <p:nvPr/>
        </p:nvSpPr>
        <p:spPr>
          <a:xfrm rot="0">
            <a:off x="987412" y="4200158"/>
            <a:ext cx="4002511" cy="646430"/>
          </a:xfrm>
          <a:prstGeom prst="rect">
            <a:avLst/>
          </a:prstGeom>
        </p:spPr>
        <p:txBody>
          <a:bodyPr anchor="t" rtlCol="false" tIns="0" lIns="0" bIns="0" rIns="0">
            <a:spAutoFit/>
          </a:bodyPr>
          <a:lstStyle/>
          <a:p>
            <a:pPr algn="ctr">
              <a:lnSpc>
                <a:spcPts val="5320"/>
              </a:lnSpc>
            </a:pPr>
            <a:r>
              <a:rPr lang="en-US" sz="3800">
                <a:solidFill>
                  <a:srgbClr val="000000"/>
                </a:solidFill>
                <a:latin typeface="Fredoka"/>
              </a:rPr>
              <a:t>PARAMETER</a:t>
            </a:r>
          </a:p>
        </p:txBody>
      </p:sp>
      <p:sp>
        <p:nvSpPr>
          <p:cNvPr name="AutoShape 13" id="13"/>
          <p:cNvSpPr/>
          <p:nvPr/>
        </p:nvSpPr>
        <p:spPr>
          <a:xfrm rot="0">
            <a:off x="2932173" y="3260046"/>
            <a:ext cx="12423654" cy="0"/>
          </a:xfrm>
          <a:prstGeom prst="line">
            <a:avLst/>
          </a:prstGeom>
          <a:ln cap="flat" w="133350">
            <a:solidFill>
              <a:srgbClr val="DDDEDE"/>
            </a:solidFill>
            <a:prstDash val="solid"/>
            <a:headEnd type="none" len="sm" w="sm"/>
            <a:tailEnd type="none" len="sm" w="sm"/>
          </a:ln>
        </p:spPr>
      </p:sp>
      <p:grpSp>
        <p:nvGrpSpPr>
          <p:cNvPr name="Group 14" id="14"/>
          <p:cNvGrpSpPr/>
          <p:nvPr/>
        </p:nvGrpSpPr>
        <p:grpSpPr>
          <a:xfrm rot="0">
            <a:off x="2932173" y="3326721"/>
            <a:ext cx="480294" cy="655427"/>
            <a:chOff x="0" y="0"/>
            <a:chExt cx="126497" cy="172623"/>
          </a:xfrm>
        </p:grpSpPr>
        <p:sp>
          <p:nvSpPr>
            <p:cNvPr name="Freeform 15" id="15"/>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16" id="16"/>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8903853" y="3326721"/>
            <a:ext cx="480294" cy="655427"/>
            <a:chOff x="0" y="0"/>
            <a:chExt cx="126497" cy="172623"/>
          </a:xfrm>
        </p:grpSpPr>
        <p:sp>
          <p:nvSpPr>
            <p:cNvPr name="Freeform 18" id="18"/>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19" id="19"/>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4875533" y="3326721"/>
            <a:ext cx="480294" cy="655427"/>
            <a:chOff x="0" y="0"/>
            <a:chExt cx="126497" cy="172623"/>
          </a:xfrm>
        </p:grpSpPr>
        <p:sp>
          <p:nvSpPr>
            <p:cNvPr name="Freeform 21" id="21"/>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22" id="22"/>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6955753" y="3982147"/>
            <a:ext cx="4376494" cy="4208359"/>
            <a:chOff x="0" y="0"/>
            <a:chExt cx="1152657" cy="1108374"/>
          </a:xfrm>
        </p:grpSpPr>
        <p:sp>
          <p:nvSpPr>
            <p:cNvPr name="Freeform 24" id="24"/>
            <p:cNvSpPr/>
            <p:nvPr/>
          </p:nvSpPr>
          <p:spPr>
            <a:xfrm flipH="false" flipV="false" rot="0">
              <a:off x="0" y="0"/>
              <a:ext cx="1152657" cy="1108374"/>
            </a:xfrm>
            <a:custGeom>
              <a:avLst/>
              <a:gdLst/>
              <a:ahLst/>
              <a:cxnLst/>
              <a:rect r="r" b="b" t="t" l="l"/>
              <a:pathLst>
                <a:path h="1108374" w="1152657">
                  <a:moveTo>
                    <a:pt x="0" y="0"/>
                  </a:moveTo>
                  <a:lnTo>
                    <a:pt x="1152657" y="0"/>
                  </a:lnTo>
                  <a:lnTo>
                    <a:pt x="1152657" y="1108374"/>
                  </a:lnTo>
                  <a:lnTo>
                    <a:pt x="0" y="1108374"/>
                  </a:lnTo>
                  <a:close/>
                </a:path>
              </a:pathLst>
            </a:custGeom>
            <a:solidFill>
              <a:srgbClr val="F1F2F2"/>
            </a:solidFill>
          </p:spPr>
        </p:sp>
        <p:sp>
          <p:nvSpPr>
            <p:cNvPr name="TextBox 25" id="25"/>
            <p:cNvSpPr txBox="true"/>
            <p:nvPr/>
          </p:nvSpPr>
          <p:spPr>
            <a:xfrm>
              <a:off x="0" y="-38100"/>
              <a:ext cx="1152657" cy="1146474"/>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3113422" y="3986219"/>
            <a:ext cx="4145878" cy="4208359"/>
            <a:chOff x="0" y="0"/>
            <a:chExt cx="1091918" cy="1108374"/>
          </a:xfrm>
        </p:grpSpPr>
        <p:sp>
          <p:nvSpPr>
            <p:cNvPr name="Freeform 27" id="27"/>
            <p:cNvSpPr/>
            <p:nvPr/>
          </p:nvSpPr>
          <p:spPr>
            <a:xfrm flipH="false" flipV="false" rot="0">
              <a:off x="0" y="0"/>
              <a:ext cx="1091918" cy="1108374"/>
            </a:xfrm>
            <a:custGeom>
              <a:avLst/>
              <a:gdLst/>
              <a:ahLst/>
              <a:cxnLst/>
              <a:rect r="r" b="b" t="t" l="l"/>
              <a:pathLst>
                <a:path h="1108374" w="1091918">
                  <a:moveTo>
                    <a:pt x="0" y="0"/>
                  </a:moveTo>
                  <a:lnTo>
                    <a:pt x="1091918" y="0"/>
                  </a:lnTo>
                  <a:lnTo>
                    <a:pt x="1091918" y="1108374"/>
                  </a:lnTo>
                  <a:lnTo>
                    <a:pt x="0" y="1108374"/>
                  </a:lnTo>
                  <a:close/>
                </a:path>
              </a:pathLst>
            </a:custGeom>
            <a:solidFill>
              <a:srgbClr val="F1F2F2"/>
            </a:solidFill>
          </p:spPr>
        </p:sp>
        <p:sp>
          <p:nvSpPr>
            <p:cNvPr name="TextBox 28" id="28"/>
            <p:cNvSpPr txBox="true"/>
            <p:nvPr/>
          </p:nvSpPr>
          <p:spPr>
            <a:xfrm>
              <a:off x="0" y="-38100"/>
              <a:ext cx="1091918" cy="1146474"/>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1281874" y="5207349"/>
            <a:ext cx="3300599" cy="2159635"/>
          </a:xfrm>
          <a:prstGeom prst="rect">
            <a:avLst/>
          </a:prstGeom>
        </p:spPr>
        <p:txBody>
          <a:bodyPr anchor="t" rtlCol="false" tIns="0" lIns="0" bIns="0" rIns="0">
            <a:spAutoFit/>
          </a:bodyPr>
          <a:lstStyle/>
          <a:p>
            <a:pPr algn="ctr">
              <a:lnSpc>
                <a:spcPts val="4340"/>
              </a:lnSpc>
            </a:pPr>
            <a:r>
              <a:rPr lang="en-US" sz="3100">
                <a:solidFill>
                  <a:srgbClr val="000000"/>
                </a:solidFill>
                <a:latin typeface="Nunito Bold"/>
              </a:rPr>
              <a:t>Add result for various regularization parameters. </a:t>
            </a:r>
          </a:p>
        </p:txBody>
      </p:sp>
      <p:sp>
        <p:nvSpPr>
          <p:cNvPr name="TextBox 30" id="30"/>
          <p:cNvSpPr txBox="true"/>
          <p:nvPr/>
        </p:nvSpPr>
        <p:spPr>
          <a:xfrm rot="0">
            <a:off x="7142745" y="4200158"/>
            <a:ext cx="4002511" cy="646430"/>
          </a:xfrm>
          <a:prstGeom prst="rect">
            <a:avLst/>
          </a:prstGeom>
        </p:spPr>
        <p:txBody>
          <a:bodyPr anchor="t" rtlCol="false" tIns="0" lIns="0" bIns="0" rIns="0">
            <a:spAutoFit/>
          </a:bodyPr>
          <a:lstStyle/>
          <a:p>
            <a:pPr algn="ctr">
              <a:lnSpc>
                <a:spcPts val="5320"/>
              </a:lnSpc>
            </a:pPr>
            <a:r>
              <a:rPr lang="en-US" sz="3800">
                <a:solidFill>
                  <a:srgbClr val="000000"/>
                </a:solidFill>
                <a:latin typeface="Fredoka"/>
              </a:rPr>
              <a:t>EVALUATION</a:t>
            </a:r>
          </a:p>
        </p:txBody>
      </p:sp>
      <p:sp>
        <p:nvSpPr>
          <p:cNvPr name="TextBox 31" id="31"/>
          <p:cNvSpPr txBox="true"/>
          <p:nvPr/>
        </p:nvSpPr>
        <p:spPr>
          <a:xfrm rot="0">
            <a:off x="13116930" y="4200158"/>
            <a:ext cx="4002511" cy="646430"/>
          </a:xfrm>
          <a:prstGeom prst="rect">
            <a:avLst/>
          </a:prstGeom>
        </p:spPr>
        <p:txBody>
          <a:bodyPr anchor="t" rtlCol="false" tIns="0" lIns="0" bIns="0" rIns="0">
            <a:spAutoFit/>
          </a:bodyPr>
          <a:lstStyle/>
          <a:p>
            <a:pPr algn="ctr">
              <a:lnSpc>
                <a:spcPts val="5320"/>
              </a:lnSpc>
            </a:pPr>
            <a:r>
              <a:rPr lang="en-US" sz="3800">
                <a:solidFill>
                  <a:srgbClr val="000000"/>
                </a:solidFill>
                <a:latin typeface="Fredoka"/>
              </a:rPr>
              <a:t>WATERMARK</a:t>
            </a:r>
          </a:p>
        </p:txBody>
      </p:sp>
      <p:sp>
        <p:nvSpPr>
          <p:cNvPr name="TextBox 32" id="32"/>
          <p:cNvSpPr txBox="true"/>
          <p:nvPr/>
        </p:nvSpPr>
        <p:spPr>
          <a:xfrm rot="0">
            <a:off x="7033320" y="5207349"/>
            <a:ext cx="4221360" cy="2159635"/>
          </a:xfrm>
          <a:prstGeom prst="rect">
            <a:avLst/>
          </a:prstGeom>
        </p:spPr>
        <p:txBody>
          <a:bodyPr anchor="t" rtlCol="false" tIns="0" lIns="0" bIns="0" rIns="0">
            <a:spAutoFit/>
          </a:bodyPr>
          <a:lstStyle/>
          <a:p>
            <a:pPr algn="ctr">
              <a:lnSpc>
                <a:spcPts val="4340"/>
              </a:lnSpc>
            </a:pPr>
            <a:r>
              <a:rPr lang="en-US" sz="3100">
                <a:solidFill>
                  <a:srgbClr val="000000"/>
                </a:solidFill>
                <a:latin typeface="Nunito Bold"/>
              </a:rPr>
              <a:t>Improve on current deep learning model, use RMSE to calculate numerical loss. </a:t>
            </a:r>
          </a:p>
        </p:txBody>
      </p:sp>
      <p:sp>
        <p:nvSpPr>
          <p:cNvPr name="TextBox 33" id="33"/>
          <p:cNvSpPr txBox="true"/>
          <p:nvPr/>
        </p:nvSpPr>
        <p:spPr>
          <a:xfrm rot="0">
            <a:off x="13358687" y="5083206"/>
            <a:ext cx="3595198" cy="2702560"/>
          </a:xfrm>
          <a:prstGeom prst="rect">
            <a:avLst/>
          </a:prstGeom>
        </p:spPr>
        <p:txBody>
          <a:bodyPr anchor="t" rtlCol="false" tIns="0" lIns="0" bIns="0" rIns="0">
            <a:spAutoFit/>
          </a:bodyPr>
          <a:lstStyle/>
          <a:p>
            <a:pPr algn="ctr">
              <a:lnSpc>
                <a:spcPts val="4340"/>
              </a:lnSpc>
            </a:pPr>
            <a:r>
              <a:rPr lang="en-US" sz="3100">
                <a:solidFill>
                  <a:srgbClr val="000000"/>
                </a:solidFill>
                <a:latin typeface="Nunito Bold"/>
              </a:rPr>
              <a:t>Experiment with various watermark types: size, shape, transparency, location</a:t>
            </a:r>
          </a:p>
        </p:txBody>
      </p:sp>
      <p:sp>
        <p:nvSpPr>
          <p:cNvPr name="Freeform 34" id="34"/>
          <p:cNvSpPr/>
          <p:nvPr/>
        </p:nvSpPr>
        <p:spPr>
          <a:xfrm flipH="false" flipV="false" rot="0">
            <a:off x="17119441" y="559518"/>
            <a:ext cx="2942276" cy="2942276"/>
          </a:xfrm>
          <a:custGeom>
            <a:avLst/>
            <a:gdLst/>
            <a:ahLst/>
            <a:cxnLst/>
            <a:rect r="r" b="b" t="t" l="l"/>
            <a:pathLst>
              <a:path h="2942276" w="2942276">
                <a:moveTo>
                  <a:pt x="0" y="0"/>
                </a:moveTo>
                <a:lnTo>
                  <a:pt x="2942276" y="0"/>
                </a:lnTo>
                <a:lnTo>
                  <a:pt x="2942276" y="2942277"/>
                </a:lnTo>
                <a:lnTo>
                  <a:pt x="0" y="29422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5" id="35"/>
          <p:cNvSpPr/>
          <p:nvPr/>
        </p:nvSpPr>
        <p:spPr>
          <a:xfrm flipH="true" flipV="false" rot="0">
            <a:off x="-1183252" y="2277294"/>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6" id="36"/>
          <p:cNvGrpSpPr/>
          <p:nvPr/>
        </p:nvGrpSpPr>
        <p:grpSpPr>
          <a:xfrm rot="0">
            <a:off x="-424211" y="8953500"/>
            <a:ext cx="19974273" cy="1861295"/>
            <a:chOff x="0" y="0"/>
            <a:chExt cx="5260714" cy="490218"/>
          </a:xfrm>
        </p:grpSpPr>
        <p:sp>
          <p:nvSpPr>
            <p:cNvPr name="Freeform 37" id="37"/>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38" id="38"/>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39" id="39"/>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40" id="40"/>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Conclusion &amp; Discussions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rot="0">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5260714" cy="4123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076251" y="1662606"/>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2120044" y="6010601"/>
            <a:ext cx="3395204" cy="1049427"/>
          </a:xfrm>
          <a:custGeom>
            <a:avLst/>
            <a:gdLst/>
            <a:ahLst/>
            <a:cxnLst/>
            <a:rect r="r" b="b" t="t" l="l"/>
            <a:pathLst>
              <a:path h="1049427" w="3395204">
                <a:moveTo>
                  <a:pt x="3395205" y="0"/>
                </a:moveTo>
                <a:lnTo>
                  <a:pt x="0" y="0"/>
                </a:lnTo>
                <a:lnTo>
                  <a:pt x="0" y="1049427"/>
                </a:lnTo>
                <a:lnTo>
                  <a:pt x="3395205" y="1049427"/>
                </a:lnTo>
                <a:lnTo>
                  <a:pt x="339520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269473" y="2924194"/>
            <a:ext cx="11749054" cy="1793183"/>
          </a:xfrm>
          <a:prstGeom prst="rect">
            <a:avLst/>
          </a:prstGeom>
        </p:spPr>
        <p:txBody>
          <a:bodyPr anchor="t" rtlCol="false" tIns="0" lIns="0" bIns="0" rIns="0">
            <a:spAutoFit/>
          </a:bodyPr>
          <a:lstStyle/>
          <a:p>
            <a:pPr algn="ctr">
              <a:lnSpc>
                <a:spcPts val="14620"/>
              </a:lnSpc>
            </a:pPr>
            <a:r>
              <a:rPr lang="en-US" sz="10443">
                <a:solidFill>
                  <a:srgbClr val="000000"/>
                </a:solidFill>
                <a:latin typeface="Fredoka Bold"/>
              </a:rPr>
              <a:t>THANK YOU</a:t>
            </a:r>
          </a:p>
        </p:txBody>
      </p:sp>
      <p:sp>
        <p:nvSpPr>
          <p:cNvPr name="TextBox 11" id="11"/>
          <p:cNvSpPr txBox="true"/>
          <p:nvPr/>
        </p:nvSpPr>
        <p:spPr>
          <a:xfrm rot="0">
            <a:off x="4190453" y="4762704"/>
            <a:ext cx="9907094" cy="685391"/>
          </a:xfrm>
          <a:prstGeom prst="rect">
            <a:avLst/>
          </a:prstGeom>
        </p:spPr>
        <p:txBody>
          <a:bodyPr anchor="t" rtlCol="false" tIns="0" lIns="0" bIns="0" rIns="0">
            <a:spAutoFit/>
          </a:bodyPr>
          <a:lstStyle/>
          <a:p>
            <a:pPr algn="ctr">
              <a:lnSpc>
                <a:spcPts val="5604"/>
              </a:lnSpc>
            </a:pPr>
            <a:r>
              <a:rPr lang="en-US" sz="4002">
                <a:solidFill>
                  <a:srgbClr val="000000"/>
                </a:solidFill>
                <a:latin typeface="Nunito Bold"/>
              </a:rPr>
              <a:t>Lily, Tina, Doris</a:t>
            </a:r>
          </a:p>
        </p:txBody>
      </p:sp>
      <p:pic>
        <p:nvPicPr>
          <p:cNvPr name="Picture 12" id="12"/>
          <p:cNvPicPr>
            <a:picLocks noChangeAspect="true"/>
          </p:cNvPicPr>
          <p:nvPr/>
        </p:nvPicPr>
        <p:blipFill>
          <a:blip r:embed="rId8"/>
          <a:srcRect l="0" t="0" r="0" b="0"/>
          <a:stretch>
            <a:fillRect/>
          </a:stretch>
        </p:blipFill>
        <p:spPr>
          <a:xfrm flipH="false" flipV="false" rot="0">
            <a:off x="532507" y="2406534"/>
            <a:ext cx="5473932" cy="5473932"/>
          </a:xfrm>
          <a:prstGeom prst="rect">
            <a:avLst/>
          </a:prstGeom>
        </p:spPr>
      </p:pic>
      <p:sp>
        <p:nvSpPr>
          <p:cNvPr name="TextBox 13" id="13"/>
          <p:cNvSpPr txBox="true"/>
          <p:nvPr/>
        </p:nvSpPr>
        <p:spPr>
          <a:xfrm rot="0">
            <a:off x="839062" y="8812281"/>
            <a:ext cx="8571464" cy="455295"/>
          </a:xfrm>
          <a:prstGeom prst="rect">
            <a:avLst/>
          </a:prstGeom>
        </p:spPr>
        <p:txBody>
          <a:bodyPr anchor="t" rtlCol="false" tIns="0" lIns="0" bIns="0" rIns="0">
            <a:spAutoFit/>
          </a:bodyPr>
          <a:lstStyle/>
          <a:p>
            <a:pPr algn="l">
              <a:lnSpc>
                <a:spcPts val="3780"/>
              </a:lnSpc>
            </a:pPr>
            <a:r>
              <a:rPr lang="en-US" sz="2700">
                <a:solidFill>
                  <a:srgbClr val="000000"/>
                </a:solidFill>
                <a:latin typeface="Nunito"/>
              </a:rPr>
              <a:t>EN.553.493/693 Mathematical Image Analysis</a:t>
            </a:r>
          </a:p>
        </p:txBody>
      </p:sp>
      <p:sp>
        <p:nvSpPr>
          <p:cNvPr name="TextBox 14" id="14"/>
          <p:cNvSpPr txBox="true"/>
          <p:nvPr/>
        </p:nvSpPr>
        <p:spPr>
          <a:xfrm rot="0">
            <a:off x="12057045" y="8812281"/>
            <a:ext cx="4481546" cy="455295"/>
          </a:xfrm>
          <a:prstGeom prst="rect">
            <a:avLst/>
          </a:prstGeom>
        </p:spPr>
        <p:txBody>
          <a:bodyPr anchor="t" rtlCol="false" tIns="0" lIns="0" bIns="0" rIns="0">
            <a:spAutoFit/>
          </a:bodyPr>
          <a:lstStyle/>
          <a:p>
            <a:pPr algn="r">
              <a:lnSpc>
                <a:spcPts val="3780"/>
              </a:lnSpc>
            </a:pPr>
            <a:r>
              <a:rPr lang="en-US" sz="2700">
                <a:solidFill>
                  <a:srgbClr val="000000"/>
                </a:solidFill>
                <a:latin typeface="Nunito"/>
              </a:rPr>
              <a:t>Johns Hopkins University</a:t>
            </a:r>
          </a:p>
        </p:txBody>
      </p:sp>
      <p:sp>
        <p:nvSpPr>
          <p:cNvPr name="Freeform 15" id="15"/>
          <p:cNvSpPr/>
          <p:nvPr/>
        </p:nvSpPr>
        <p:spPr>
          <a:xfrm flipH="false" flipV="false" rot="-921052">
            <a:off x="13375114" y="5062138"/>
            <a:ext cx="2912780" cy="2286532"/>
          </a:xfrm>
          <a:custGeom>
            <a:avLst/>
            <a:gdLst/>
            <a:ahLst/>
            <a:cxnLst/>
            <a:rect r="r" b="b" t="t" l="l"/>
            <a:pathLst>
              <a:path h="2286532" w="2912780">
                <a:moveTo>
                  <a:pt x="0" y="0"/>
                </a:moveTo>
                <a:lnTo>
                  <a:pt x="2912780" y="0"/>
                </a:lnTo>
                <a:lnTo>
                  <a:pt x="2912780" y="2286532"/>
                </a:lnTo>
                <a:lnTo>
                  <a:pt x="0" y="2286532"/>
                </a:lnTo>
                <a:lnTo>
                  <a:pt x="0" y="0"/>
                </a:lnTo>
                <a:close/>
              </a:path>
            </a:pathLst>
          </a:custGeom>
          <a:blipFill>
            <a:blip r:embed="rId9"/>
            <a:stretch>
              <a:fillRect l="0" t="0" r="0" b="0"/>
            </a:stretch>
          </a:blipFill>
        </p:spPr>
      </p:sp>
      <p:sp>
        <p:nvSpPr>
          <p:cNvPr name="Freeform 16" id="16"/>
          <p:cNvSpPr/>
          <p:nvPr/>
        </p:nvSpPr>
        <p:spPr>
          <a:xfrm flipH="false" flipV="false" rot="0">
            <a:off x="12271636" y="2151046"/>
            <a:ext cx="2026182" cy="1965396"/>
          </a:xfrm>
          <a:custGeom>
            <a:avLst/>
            <a:gdLst/>
            <a:ahLst/>
            <a:cxnLst/>
            <a:rect r="r" b="b" t="t" l="l"/>
            <a:pathLst>
              <a:path h="1965396" w="2026182">
                <a:moveTo>
                  <a:pt x="0" y="0"/>
                </a:moveTo>
                <a:lnTo>
                  <a:pt x="2026182" y="0"/>
                </a:lnTo>
                <a:lnTo>
                  <a:pt x="2026182" y="1965396"/>
                </a:lnTo>
                <a:lnTo>
                  <a:pt x="0" y="19653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6700227"/>
            <a:chOff x="0" y="0"/>
            <a:chExt cx="4274726" cy="1764669"/>
          </a:xfrm>
        </p:grpSpPr>
        <p:sp>
          <p:nvSpPr>
            <p:cNvPr name="Freeform 6" id="6"/>
            <p:cNvSpPr/>
            <p:nvPr/>
          </p:nvSpPr>
          <p:spPr>
            <a:xfrm flipH="false" flipV="false" rot="0">
              <a:off x="0" y="0"/>
              <a:ext cx="4274726" cy="1764669"/>
            </a:xfrm>
            <a:custGeom>
              <a:avLst/>
              <a:gdLst/>
              <a:ahLst/>
              <a:cxnLst/>
              <a:rect r="r" b="b" t="t" l="l"/>
              <a:pathLst>
                <a:path h="1764669" w="4274726">
                  <a:moveTo>
                    <a:pt x="0" y="0"/>
                  </a:moveTo>
                  <a:lnTo>
                    <a:pt x="4274726" y="0"/>
                  </a:lnTo>
                  <a:lnTo>
                    <a:pt x="4274726" y="1764669"/>
                  </a:lnTo>
                  <a:lnTo>
                    <a:pt x="0" y="1764669"/>
                  </a:lnTo>
                  <a:close/>
                </a:path>
              </a:pathLst>
            </a:custGeom>
            <a:solidFill>
              <a:srgbClr val="F1F2F2"/>
            </a:solidFill>
          </p:spPr>
        </p:sp>
        <p:sp>
          <p:nvSpPr>
            <p:cNvPr name="TextBox 7" id="7"/>
            <p:cNvSpPr txBox="true"/>
            <p:nvPr/>
          </p:nvSpPr>
          <p:spPr>
            <a:xfrm>
              <a:off x="0" y="-38100"/>
              <a:ext cx="4274726" cy="180276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272999" y="687305"/>
            <a:ext cx="9742003" cy="1730229"/>
            <a:chOff x="0" y="0"/>
            <a:chExt cx="2565795" cy="455698"/>
          </a:xfrm>
        </p:grpSpPr>
        <p:sp>
          <p:nvSpPr>
            <p:cNvPr name="Freeform 9" id="9"/>
            <p:cNvSpPr/>
            <p:nvPr/>
          </p:nvSpPr>
          <p:spPr>
            <a:xfrm flipH="false" flipV="false" rot="0">
              <a:off x="0" y="0"/>
              <a:ext cx="2565795" cy="455698"/>
            </a:xfrm>
            <a:custGeom>
              <a:avLst/>
              <a:gdLst/>
              <a:ahLst/>
              <a:cxnLst/>
              <a:rect r="r" b="b" t="t" l="l"/>
              <a:pathLst>
                <a:path h="455698" w="2565795">
                  <a:moveTo>
                    <a:pt x="0" y="0"/>
                  </a:moveTo>
                  <a:lnTo>
                    <a:pt x="2565795" y="0"/>
                  </a:lnTo>
                  <a:lnTo>
                    <a:pt x="2565795"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2565795"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682993" y="3156442"/>
            <a:ext cx="417900" cy="428815"/>
          </a:xfrm>
          <a:custGeom>
            <a:avLst/>
            <a:gdLst/>
            <a:ahLst/>
            <a:cxnLst/>
            <a:rect r="r" b="b" t="t" l="l"/>
            <a:pathLst>
              <a:path h="428815" w="417900">
                <a:moveTo>
                  <a:pt x="0" y="0"/>
                </a:moveTo>
                <a:lnTo>
                  <a:pt x="417899" y="0"/>
                </a:lnTo>
                <a:lnTo>
                  <a:pt x="417899" y="428815"/>
                </a:lnTo>
                <a:lnTo>
                  <a:pt x="0" y="4288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4567735" y="780007"/>
            <a:ext cx="2705710" cy="2840996"/>
          </a:xfrm>
          <a:custGeom>
            <a:avLst/>
            <a:gdLst/>
            <a:ahLst/>
            <a:cxnLst/>
            <a:rect r="r" b="b" t="t" l="l"/>
            <a:pathLst>
              <a:path h="2840996" w="2705710">
                <a:moveTo>
                  <a:pt x="0" y="0"/>
                </a:moveTo>
                <a:lnTo>
                  <a:pt x="2705710" y="0"/>
                </a:lnTo>
                <a:lnTo>
                  <a:pt x="2705710" y="2840995"/>
                </a:lnTo>
                <a:lnTo>
                  <a:pt x="0" y="2840995"/>
                </a:lnTo>
                <a:lnTo>
                  <a:pt x="0" y="0"/>
                </a:lnTo>
                <a:close/>
              </a:path>
            </a:pathLst>
          </a:custGeom>
          <a:blipFill>
            <a:blip r:embed="rId10"/>
            <a:stretch>
              <a:fillRect l="0" t="0" r="0" b="0"/>
            </a:stretch>
          </a:blipFill>
        </p:spPr>
      </p:sp>
      <p:pic>
        <p:nvPicPr>
          <p:cNvPr name="Picture 15" id="15">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0" t="0" r="0" b="0"/>
          <a:stretch>
            <a:fillRect/>
          </a:stretch>
        </p:blipFill>
        <p:spPr>
          <a:xfrm flipH="false" flipV="false" rot="0">
            <a:off x="608515" y="780007"/>
            <a:ext cx="3275055" cy="3275055"/>
          </a:xfrm>
          <a:prstGeom prst="rect">
            <a:avLst/>
          </a:prstGeom>
        </p:spPr>
      </p:pic>
      <p:grpSp>
        <p:nvGrpSpPr>
          <p:cNvPr name="Group 16" id="16"/>
          <p:cNvGrpSpPr/>
          <p:nvPr/>
        </p:nvGrpSpPr>
        <p:grpSpPr>
          <a:xfrm rot="0">
            <a:off x="-424211" y="8953500"/>
            <a:ext cx="19974273" cy="1861295"/>
            <a:chOff x="0" y="0"/>
            <a:chExt cx="5260714" cy="490218"/>
          </a:xfrm>
        </p:grpSpPr>
        <p:sp>
          <p:nvSpPr>
            <p:cNvPr name="Freeform 17" id="17"/>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8" id="18"/>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680396" y="4499459"/>
            <a:ext cx="7726650" cy="4483090"/>
          </a:xfrm>
          <a:custGeom>
            <a:avLst/>
            <a:gdLst/>
            <a:ahLst/>
            <a:cxnLst/>
            <a:rect r="r" b="b" t="t" l="l"/>
            <a:pathLst>
              <a:path h="4483090" w="7726650">
                <a:moveTo>
                  <a:pt x="0" y="0"/>
                </a:moveTo>
                <a:lnTo>
                  <a:pt x="7726650" y="0"/>
                </a:lnTo>
                <a:lnTo>
                  <a:pt x="7726650" y="4483090"/>
                </a:lnTo>
                <a:lnTo>
                  <a:pt x="0" y="4483090"/>
                </a:lnTo>
                <a:lnTo>
                  <a:pt x="0" y="0"/>
                </a:lnTo>
                <a:close/>
              </a:path>
            </a:pathLst>
          </a:custGeom>
          <a:blipFill>
            <a:blip r:embed="rId14"/>
            <a:stretch>
              <a:fillRect l="0" t="0" r="0" b="0"/>
            </a:stretch>
          </a:blipFill>
        </p:spPr>
      </p:sp>
      <p:sp>
        <p:nvSpPr>
          <p:cNvPr name="Freeform 20" id="20"/>
          <p:cNvSpPr/>
          <p:nvPr/>
        </p:nvSpPr>
        <p:spPr>
          <a:xfrm flipH="false" flipV="false" rot="0">
            <a:off x="4558116" y="2653189"/>
            <a:ext cx="10009619" cy="3131400"/>
          </a:xfrm>
          <a:custGeom>
            <a:avLst/>
            <a:gdLst/>
            <a:ahLst/>
            <a:cxnLst/>
            <a:rect r="r" b="b" t="t" l="l"/>
            <a:pathLst>
              <a:path h="3131400" w="10009619">
                <a:moveTo>
                  <a:pt x="0" y="0"/>
                </a:moveTo>
                <a:lnTo>
                  <a:pt x="10009619" y="0"/>
                </a:lnTo>
                <a:lnTo>
                  <a:pt x="10009619" y="3131400"/>
                </a:lnTo>
                <a:lnTo>
                  <a:pt x="0" y="3131400"/>
                </a:lnTo>
                <a:lnTo>
                  <a:pt x="0" y="0"/>
                </a:lnTo>
                <a:close/>
              </a:path>
            </a:pathLst>
          </a:custGeom>
          <a:blipFill>
            <a:blip r:embed="rId15"/>
            <a:stretch>
              <a:fillRect l="0" t="0" r="0" b="0"/>
            </a:stretch>
          </a:blipFill>
        </p:spPr>
      </p:sp>
      <p:sp>
        <p:nvSpPr>
          <p:cNvPr name="Freeform 21" id="21"/>
          <p:cNvSpPr/>
          <p:nvPr/>
        </p:nvSpPr>
        <p:spPr>
          <a:xfrm flipH="false" flipV="false" rot="0">
            <a:off x="9816945" y="5252638"/>
            <a:ext cx="7098914" cy="4174310"/>
          </a:xfrm>
          <a:custGeom>
            <a:avLst/>
            <a:gdLst/>
            <a:ahLst/>
            <a:cxnLst/>
            <a:rect r="r" b="b" t="t" l="l"/>
            <a:pathLst>
              <a:path h="4174310" w="7098914">
                <a:moveTo>
                  <a:pt x="0" y="0"/>
                </a:moveTo>
                <a:lnTo>
                  <a:pt x="7098915" y="0"/>
                </a:lnTo>
                <a:lnTo>
                  <a:pt x="7098915" y="4174310"/>
                </a:lnTo>
                <a:lnTo>
                  <a:pt x="0" y="4174310"/>
                </a:lnTo>
                <a:lnTo>
                  <a:pt x="0" y="0"/>
                </a:lnTo>
                <a:close/>
              </a:path>
            </a:pathLst>
          </a:custGeom>
          <a:blipFill>
            <a:blip r:embed="rId16"/>
            <a:stretch>
              <a:fillRect l="0" t="0" r="0" b="0"/>
            </a:stretch>
          </a:blipFill>
        </p:spPr>
      </p:sp>
      <p:sp>
        <p:nvSpPr>
          <p:cNvPr name="TextBox 22" id="22"/>
          <p:cNvSpPr txBox="true"/>
          <p:nvPr/>
        </p:nvSpPr>
        <p:spPr>
          <a:xfrm rot="0">
            <a:off x="4543721" y="904875"/>
            <a:ext cx="9200557" cy="1111060"/>
          </a:xfrm>
          <a:prstGeom prst="rect">
            <a:avLst/>
          </a:prstGeom>
        </p:spPr>
        <p:txBody>
          <a:bodyPr anchor="t" rtlCol="false" tIns="0" lIns="0" bIns="0" rIns="0">
            <a:spAutoFit/>
          </a:bodyPr>
          <a:lstStyle/>
          <a:p>
            <a:pPr algn="ctr">
              <a:lnSpc>
                <a:spcPts val="9110"/>
              </a:lnSpc>
            </a:pPr>
            <a:r>
              <a:rPr lang="en-US" sz="6507">
                <a:solidFill>
                  <a:srgbClr val="000000"/>
                </a:solidFill>
                <a:latin typeface="Fredoka Bold"/>
                <a:ea typeface="Fredoka Bold"/>
              </a:rPr>
              <a:t>APPENDIX (😭)</a:t>
            </a:r>
          </a:p>
        </p:txBody>
      </p:sp>
      <p:sp>
        <p:nvSpPr>
          <p:cNvPr name="TextBox 23" id="23"/>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4" id="24"/>
          <p:cNvSpPr txBox="true"/>
          <p:nvPr/>
        </p:nvSpPr>
        <p:spPr>
          <a:xfrm rot="0">
            <a:off x="13301388" y="94193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a:t>
            </a:r>
          </a:p>
        </p:txBody>
      </p:sp>
      <p:sp>
        <p:nvSpPr>
          <p:cNvPr name="TextBox 25" id="25"/>
          <p:cNvSpPr txBox="true"/>
          <p:nvPr/>
        </p:nvSpPr>
        <p:spPr>
          <a:xfrm rot="0">
            <a:off x="4625374" y="1949260"/>
            <a:ext cx="9200557" cy="596708"/>
          </a:xfrm>
          <a:prstGeom prst="rect">
            <a:avLst/>
          </a:prstGeom>
        </p:spPr>
        <p:txBody>
          <a:bodyPr anchor="t" rtlCol="false" tIns="0" lIns="0" bIns="0" rIns="0">
            <a:spAutoFit/>
          </a:bodyPr>
          <a:lstStyle/>
          <a:p>
            <a:pPr algn="ctr">
              <a:lnSpc>
                <a:spcPts val="4910"/>
              </a:lnSpc>
            </a:pPr>
            <a:r>
              <a:rPr lang="en-US" sz="3507">
                <a:solidFill>
                  <a:srgbClr val="000000"/>
                </a:solidFill>
                <a:latin typeface="Fredoka Bold"/>
                <a:ea typeface="Fredoka Bold"/>
              </a:rPr>
              <a:t>THE EASIEST PAGE TO BE MADE... 🥹</a:t>
            </a:r>
          </a:p>
        </p:txBody>
      </p:sp>
      <p:sp>
        <p:nvSpPr>
          <p:cNvPr name="Freeform 26" id="26"/>
          <p:cNvSpPr/>
          <p:nvPr/>
        </p:nvSpPr>
        <p:spPr>
          <a:xfrm flipH="false" flipV="false" rot="0">
            <a:off x="10095822" y="8930849"/>
            <a:ext cx="6411132" cy="1091257"/>
          </a:xfrm>
          <a:custGeom>
            <a:avLst/>
            <a:gdLst/>
            <a:ahLst/>
            <a:cxnLst/>
            <a:rect r="r" b="b" t="t" l="l"/>
            <a:pathLst>
              <a:path h="1091257" w="6411132">
                <a:moveTo>
                  <a:pt x="0" y="0"/>
                </a:moveTo>
                <a:lnTo>
                  <a:pt x="6411132" y="0"/>
                </a:lnTo>
                <a:lnTo>
                  <a:pt x="6411132" y="1091257"/>
                </a:lnTo>
                <a:lnTo>
                  <a:pt x="0" y="1091257"/>
                </a:lnTo>
                <a:lnTo>
                  <a:pt x="0" y="0"/>
                </a:lnTo>
                <a:close/>
              </a:path>
            </a:pathLst>
          </a:custGeom>
          <a:blipFill>
            <a:blip r:embed="rId17"/>
            <a:stretch>
              <a:fillRect l="0" t="0" r="0" b="0"/>
            </a:stretch>
          </a:blipFill>
        </p:spPr>
      </p:sp>
    </p:spTree>
  </p:cSld>
  <p:clrMapOvr>
    <a:masterClrMapping/>
  </p:clrMapOvr>
  <p:timing>
    <p:tnLst>
      <p:par>
        <p:cTn dur="indefinite" restart="never" nodeType="tmRoot">
          <p:childTnLst>
            <p:video>
              <p:cMediaNode vol="0">
                <p:cTn fill="hold" display="false">
                  <p:stCondLst>
                    <p:cond delay="indefinite"/>
                  </p:stCondLst>
                </p:cTn>
                <p:tgtEl>
                  <p:spTgt spid="15"/>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6893588"/>
            <a:ext cx="4927677" cy="1532060"/>
          </a:xfrm>
          <a:custGeom>
            <a:avLst/>
            <a:gdLst/>
            <a:ahLst/>
            <a:cxnLst/>
            <a:rect r="r" b="b" t="t" l="l"/>
            <a:pathLst>
              <a:path h="1532060" w="4927677">
                <a:moveTo>
                  <a:pt x="0" y="0"/>
                </a:moveTo>
                <a:lnTo>
                  <a:pt x="4927677" y="0"/>
                </a:lnTo>
                <a:lnTo>
                  <a:pt x="4927677" y="1532059"/>
                </a:lnTo>
                <a:lnTo>
                  <a:pt x="0" y="1532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3357317"/>
            <a:ext cx="7373777" cy="5443783"/>
            <a:chOff x="0" y="0"/>
            <a:chExt cx="1942065" cy="1433754"/>
          </a:xfrm>
        </p:grpSpPr>
        <p:sp>
          <p:nvSpPr>
            <p:cNvPr name="Freeform 8" id="8"/>
            <p:cNvSpPr/>
            <p:nvPr/>
          </p:nvSpPr>
          <p:spPr>
            <a:xfrm flipH="false" flipV="false" rot="0">
              <a:off x="0" y="0"/>
              <a:ext cx="1942065" cy="1433754"/>
            </a:xfrm>
            <a:custGeom>
              <a:avLst/>
              <a:gdLst/>
              <a:ahLst/>
              <a:cxnLst/>
              <a:rect r="r" b="b" t="t" l="l"/>
              <a:pathLst>
                <a:path h="1433754" w="1942065">
                  <a:moveTo>
                    <a:pt x="0" y="0"/>
                  </a:moveTo>
                  <a:lnTo>
                    <a:pt x="1942065" y="0"/>
                  </a:lnTo>
                  <a:lnTo>
                    <a:pt x="1942065" y="1433754"/>
                  </a:lnTo>
                  <a:lnTo>
                    <a:pt x="0" y="1433754"/>
                  </a:lnTo>
                  <a:close/>
                </a:path>
              </a:pathLst>
            </a:custGeom>
            <a:solidFill>
              <a:srgbClr val="F1F2F2"/>
            </a:solidFill>
          </p:spPr>
        </p:sp>
        <p:sp>
          <p:nvSpPr>
            <p:cNvPr name="TextBox 9" id="9"/>
            <p:cNvSpPr txBox="true"/>
            <p:nvPr/>
          </p:nvSpPr>
          <p:spPr>
            <a:xfrm>
              <a:off x="0" y="-38100"/>
              <a:ext cx="1942065" cy="147185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2979113" y="687305"/>
            <a:ext cx="12329775" cy="1730229"/>
            <a:chOff x="0" y="0"/>
            <a:chExt cx="3247348" cy="455698"/>
          </a:xfrm>
        </p:grpSpPr>
        <p:sp>
          <p:nvSpPr>
            <p:cNvPr name="Freeform 11" id="11"/>
            <p:cNvSpPr/>
            <p:nvPr/>
          </p:nvSpPr>
          <p:spPr>
            <a:xfrm flipH="false" flipV="false" rot="0">
              <a:off x="0" y="0"/>
              <a:ext cx="3247348" cy="455698"/>
            </a:xfrm>
            <a:custGeom>
              <a:avLst/>
              <a:gdLst/>
              <a:ahLst/>
              <a:cxnLst/>
              <a:rect r="r" b="b" t="t" l="l"/>
              <a:pathLst>
                <a:path h="455698" w="3247348">
                  <a:moveTo>
                    <a:pt x="0" y="0"/>
                  </a:moveTo>
                  <a:lnTo>
                    <a:pt x="3247348" y="0"/>
                  </a:lnTo>
                  <a:lnTo>
                    <a:pt x="3247348"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3247348"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885523" y="3357317"/>
            <a:ext cx="7373777" cy="5191457"/>
            <a:chOff x="0" y="0"/>
            <a:chExt cx="1942065" cy="1367297"/>
          </a:xfrm>
        </p:grpSpPr>
        <p:sp>
          <p:nvSpPr>
            <p:cNvPr name="Freeform 14" id="14"/>
            <p:cNvSpPr/>
            <p:nvPr/>
          </p:nvSpPr>
          <p:spPr>
            <a:xfrm flipH="false" flipV="false" rot="0">
              <a:off x="0" y="0"/>
              <a:ext cx="1942065" cy="1367297"/>
            </a:xfrm>
            <a:custGeom>
              <a:avLst/>
              <a:gdLst/>
              <a:ahLst/>
              <a:cxnLst/>
              <a:rect r="r" b="b" t="t" l="l"/>
              <a:pathLst>
                <a:path h="1367297" w="1942065">
                  <a:moveTo>
                    <a:pt x="0" y="0"/>
                  </a:moveTo>
                  <a:lnTo>
                    <a:pt x="1942065" y="0"/>
                  </a:lnTo>
                  <a:lnTo>
                    <a:pt x="1942065" y="1367297"/>
                  </a:lnTo>
                  <a:lnTo>
                    <a:pt x="0" y="1367297"/>
                  </a:lnTo>
                  <a:close/>
                </a:path>
              </a:pathLst>
            </a:custGeom>
            <a:solidFill>
              <a:srgbClr val="F1F2F2"/>
            </a:solidFill>
          </p:spPr>
        </p:sp>
        <p:sp>
          <p:nvSpPr>
            <p:cNvPr name="TextBox 15" id="15"/>
            <p:cNvSpPr txBox="true"/>
            <p:nvPr/>
          </p:nvSpPr>
          <p:spPr>
            <a:xfrm>
              <a:off x="0" y="-38100"/>
              <a:ext cx="1942065" cy="1405397"/>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2517916" y="904875"/>
            <a:ext cx="13252168"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METHOD</a:t>
            </a:r>
          </a:p>
        </p:txBody>
      </p:sp>
      <p:sp>
        <p:nvSpPr>
          <p:cNvPr name="TextBox 18" id="18"/>
          <p:cNvSpPr txBox="true"/>
          <p:nvPr/>
        </p:nvSpPr>
        <p:spPr>
          <a:xfrm rot="0">
            <a:off x="1452123" y="4401047"/>
            <a:ext cx="6526930" cy="4302125"/>
          </a:xfrm>
          <a:prstGeom prst="rect">
            <a:avLst/>
          </a:prstGeom>
        </p:spPr>
        <p:txBody>
          <a:bodyPr anchor="t" rtlCol="false" tIns="0" lIns="0" bIns="0" rIns="0">
            <a:spAutoFit/>
          </a:bodyPr>
          <a:lstStyle/>
          <a:p>
            <a:pPr algn="ctr">
              <a:lnSpc>
                <a:spcPts val="4899"/>
              </a:lnSpc>
            </a:pPr>
            <a:r>
              <a:rPr lang="en-US" sz="3499">
                <a:solidFill>
                  <a:srgbClr val="000000"/>
                </a:solidFill>
                <a:latin typeface="Nunito"/>
              </a:rPr>
              <a:t>Apply gradient descend to identify watermarks by analyzing patterns and inconsistencies in images.</a:t>
            </a:r>
          </a:p>
          <a:p>
            <a:pPr algn="ctr">
              <a:lnSpc>
                <a:spcPts val="4899"/>
              </a:lnSpc>
            </a:pPr>
            <a:r>
              <a:rPr lang="en-US" sz="3499">
                <a:solidFill>
                  <a:srgbClr val="000000"/>
                </a:solidFill>
                <a:latin typeface="Nunito Bold"/>
              </a:rPr>
              <a:t>Hypothesis: Consistent application (Watermarks added in a consistent way)</a:t>
            </a:r>
          </a:p>
        </p:txBody>
      </p:sp>
      <p:sp>
        <p:nvSpPr>
          <p:cNvPr name="TextBox 19" id="19"/>
          <p:cNvSpPr txBox="true"/>
          <p:nvPr/>
        </p:nvSpPr>
        <p:spPr>
          <a:xfrm rot="0">
            <a:off x="10097235" y="4582022"/>
            <a:ext cx="6950353" cy="3683000"/>
          </a:xfrm>
          <a:prstGeom prst="rect">
            <a:avLst/>
          </a:prstGeom>
        </p:spPr>
        <p:txBody>
          <a:bodyPr anchor="t" rtlCol="false" tIns="0" lIns="0" bIns="0" rIns="0">
            <a:spAutoFit/>
          </a:bodyPr>
          <a:lstStyle/>
          <a:p>
            <a:pPr algn="ctr">
              <a:lnSpc>
                <a:spcPts val="4899"/>
              </a:lnSpc>
            </a:pPr>
            <a:r>
              <a:rPr lang="en-US" sz="3499">
                <a:solidFill>
                  <a:srgbClr val="000000"/>
                </a:solidFill>
                <a:latin typeface="Nunito"/>
              </a:rPr>
              <a:t>Employ inpainting techniques to remove the watermark, restoring the image to its near-original state. </a:t>
            </a:r>
            <a:r>
              <a:rPr lang="en-US" sz="3499">
                <a:solidFill>
                  <a:srgbClr val="000000"/>
                </a:solidFill>
                <a:latin typeface="Nunito Bold"/>
              </a:rPr>
              <a:t>We implement two: </a:t>
            </a:r>
          </a:p>
          <a:p>
            <a:pPr algn="ctr">
              <a:lnSpc>
                <a:spcPts val="4899"/>
              </a:lnSpc>
            </a:pPr>
            <a:r>
              <a:rPr lang="en-US" sz="3499">
                <a:solidFill>
                  <a:srgbClr val="000000"/>
                </a:solidFill>
                <a:latin typeface="Nunito Bold"/>
              </a:rPr>
              <a:t>-1 TV Regularization</a:t>
            </a:r>
          </a:p>
          <a:p>
            <a:pPr algn="ctr">
              <a:lnSpc>
                <a:spcPts val="4899"/>
              </a:lnSpc>
            </a:pPr>
            <a:r>
              <a:rPr lang="en-US" sz="3499">
                <a:solidFill>
                  <a:srgbClr val="000000"/>
                </a:solidFill>
                <a:latin typeface="Nunito Bold"/>
              </a:rPr>
              <a:t>-2 Mumford-Shah</a:t>
            </a:r>
          </a:p>
        </p:txBody>
      </p:sp>
      <p:sp>
        <p:nvSpPr>
          <p:cNvPr name="TextBox 20" id="20"/>
          <p:cNvSpPr txBox="true"/>
          <p:nvPr/>
        </p:nvSpPr>
        <p:spPr>
          <a:xfrm rot="0">
            <a:off x="2517916" y="3802242"/>
            <a:ext cx="4156254" cy="646430"/>
          </a:xfrm>
          <a:prstGeom prst="rect">
            <a:avLst/>
          </a:prstGeom>
        </p:spPr>
        <p:txBody>
          <a:bodyPr anchor="t" rtlCol="false" tIns="0" lIns="0" bIns="0" rIns="0">
            <a:spAutoFit/>
          </a:bodyPr>
          <a:lstStyle/>
          <a:p>
            <a:pPr algn="ctr">
              <a:lnSpc>
                <a:spcPts val="5320"/>
              </a:lnSpc>
            </a:pPr>
            <a:r>
              <a:rPr lang="en-US" sz="3800">
                <a:solidFill>
                  <a:srgbClr val="000000"/>
                </a:solidFill>
                <a:latin typeface="Fredoka"/>
              </a:rPr>
              <a:t>DETECTION</a:t>
            </a:r>
          </a:p>
        </p:txBody>
      </p:sp>
      <p:sp>
        <p:nvSpPr>
          <p:cNvPr name="TextBox 21" id="21"/>
          <p:cNvSpPr txBox="true"/>
          <p:nvPr/>
        </p:nvSpPr>
        <p:spPr>
          <a:xfrm rot="0">
            <a:off x="11494285" y="3811767"/>
            <a:ext cx="4156254" cy="646430"/>
          </a:xfrm>
          <a:prstGeom prst="rect">
            <a:avLst/>
          </a:prstGeom>
        </p:spPr>
        <p:txBody>
          <a:bodyPr anchor="t" rtlCol="false" tIns="0" lIns="0" bIns="0" rIns="0">
            <a:spAutoFit/>
          </a:bodyPr>
          <a:lstStyle/>
          <a:p>
            <a:pPr algn="ctr">
              <a:lnSpc>
                <a:spcPts val="5320"/>
              </a:lnSpc>
            </a:pPr>
            <a:r>
              <a:rPr lang="en-US" sz="3800">
                <a:solidFill>
                  <a:srgbClr val="000000"/>
                </a:solidFill>
                <a:latin typeface="Fredoka"/>
              </a:rPr>
              <a:t>INPAINT</a:t>
            </a:r>
          </a:p>
        </p:txBody>
      </p:sp>
      <p:sp>
        <p:nvSpPr>
          <p:cNvPr name="Freeform 22" id="22"/>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3" id="23"/>
          <p:cNvGrpSpPr/>
          <p:nvPr/>
        </p:nvGrpSpPr>
        <p:grpSpPr>
          <a:xfrm rot="0">
            <a:off x="-576611" y="8801100"/>
            <a:ext cx="19974273" cy="1861295"/>
            <a:chOff x="0" y="0"/>
            <a:chExt cx="5260714" cy="490218"/>
          </a:xfrm>
        </p:grpSpPr>
        <p:sp>
          <p:nvSpPr>
            <p:cNvPr name="Freeform 24" id="2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25" id="2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514350" y="92173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7" id="27"/>
          <p:cNvSpPr txBox="true"/>
          <p:nvPr/>
        </p:nvSpPr>
        <p:spPr>
          <a:xfrm rot="0">
            <a:off x="13148988" y="92669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Background &amp; Motivation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590398" y="6983167"/>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3580965" cy="10287000"/>
            <a:chOff x="0" y="0"/>
            <a:chExt cx="1370105" cy="3935885"/>
          </a:xfrm>
        </p:grpSpPr>
        <p:sp>
          <p:nvSpPr>
            <p:cNvPr name="Freeform 4" id="4"/>
            <p:cNvSpPr/>
            <p:nvPr/>
          </p:nvSpPr>
          <p:spPr>
            <a:xfrm flipH="false" flipV="false" rot="0">
              <a:off x="0" y="0"/>
              <a:ext cx="1370105" cy="3935885"/>
            </a:xfrm>
            <a:custGeom>
              <a:avLst/>
              <a:gdLst/>
              <a:ahLst/>
              <a:cxnLst/>
              <a:rect r="r" b="b" t="t" l="l"/>
              <a:pathLst>
                <a:path h="3935885" w="1370105">
                  <a:moveTo>
                    <a:pt x="0" y="0"/>
                  </a:moveTo>
                  <a:lnTo>
                    <a:pt x="1370105" y="0"/>
                  </a:lnTo>
                  <a:lnTo>
                    <a:pt x="1370105" y="3935885"/>
                  </a:lnTo>
                  <a:lnTo>
                    <a:pt x="0" y="3935885"/>
                  </a:lnTo>
                  <a:close/>
                </a:path>
              </a:pathLst>
            </a:custGeom>
            <a:solidFill>
              <a:srgbClr val="F1F2F2"/>
            </a:solidFill>
          </p:spPr>
        </p:sp>
      </p:grpSp>
      <p:sp>
        <p:nvSpPr>
          <p:cNvPr name="Freeform 5" id="5"/>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16246" y="3350969"/>
            <a:ext cx="1248029" cy="1278242"/>
          </a:xfrm>
          <a:custGeom>
            <a:avLst/>
            <a:gdLst/>
            <a:ahLst/>
            <a:cxnLst/>
            <a:rect r="r" b="b" t="t" l="l"/>
            <a:pathLst>
              <a:path h="1278242" w="1248029">
                <a:moveTo>
                  <a:pt x="0" y="0"/>
                </a:moveTo>
                <a:lnTo>
                  <a:pt x="1248030" y="0"/>
                </a:lnTo>
                <a:lnTo>
                  <a:pt x="1248030" y="1278242"/>
                </a:lnTo>
                <a:lnTo>
                  <a:pt x="0" y="12782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892640" y="3627951"/>
            <a:ext cx="5035441" cy="915535"/>
          </a:xfrm>
          <a:custGeom>
            <a:avLst/>
            <a:gdLst/>
            <a:ahLst/>
            <a:cxnLst/>
            <a:rect r="r" b="b" t="t" l="l"/>
            <a:pathLst>
              <a:path h="915535" w="5035441">
                <a:moveTo>
                  <a:pt x="0" y="0"/>
                </a:moveTo>
                <a:lnTo>
                  <a:pt x="5035441" y="0"/>
                </a:lnTo>
                <a:lnTo>
                  <a:pt x="5035441" y="915535"/>
                </a:lnTo>
                <a:lnTo>
                  <a:pt x="0" y="9155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6174322" y="2458318"/>
            <a:ext cx="8481782"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Background &amp; Motivation</a:t>
            </a:r>
          </a:p>
        </p:txBody>
      </p:sp>
      <p:sp>
        <p:nvSpPr>
          <p:cNvPr name="TextBox 9" id="9"/>
          <p:cNvSpPr txBox="true"/>
          <p:nvPr/>
        </p:nvSpPr>
        <p:spPr>
          <a:xfrm rot="0">
            <a:off x="6174322" y="3742818"/>
            <a:ext cx="8481782" cy="571500"/>
          </a:xfrm>
          <a:prstGeom prst="rect">
            <a:avLst/>
          </a:prstGeom>
        </p:spPr>
        <p:txBody>
          <a:bodyPr anchor="t" rtlCol="false" tIns="0" lIns="0" bIns="0" rIns="0">
            <a:spAutoFit/>
          </a:bodyPr>
          <a:lstStyle/>
          <a:p>
            <a:pPr algn="l">
              <a:lnSpc>
                <a:spcPts val="4800"/>
              </a:lnSpc>
            </a:pPr>
            <a:r>
              <a:rPr lang="en-US" sz="3000">
                <a:solidFill>
                  <a:srgbClr val="FFFFFF"/>
                </a:solidFill>
                <a:latin typeface="Fredoka"/>
              </a:rPr>
              <a:t>Mathematical Modeling</a:t>
            </a:r>
          </a:p>
        </p:txBody>
      </p:sp>
      <p:sp>
        <p:nvSpPr>
          <p:cNvPr name="TextBox 10" id="10"/>
          <p:cNvSpPr txBox="true"/>
          <p:nvPr/>
        </p:nvSpPr>
        <p:spPr>
          <a:xfrm rot="0">
            <a:off x="6174322" y="5027319"/>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Implementations</a:t>
            </a:r>
          </a:p>
        </p:txBody>
      </p:sp>
      <p:sp>
        <p:nvSpPr>
          <p:cNvPr name="TextBox 11" id="11"/>
          <p:cNvSpPr txBox="true"/>
          <p:nvPr/>
        </p:nvSpPr>
        <p:spPr>
          <a:xfrm rot="0">
            <a:off x="6174322" y="6311819"/>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Results</a:t>
            </a:r>
          </a:p>
        </p:txBody>
      </p:sp>
      <p:sp>
        <p:nvSpPr>
          <p:cNvPr name="TextBox 12" id="12"/>
          <p:cNvSpPr txBox="true"/>
          <p:nvPr/>
        </p:nvSpPr>
        <p:spPr>
          <a:xfrm rot="0">
            <a:off x="6174322" y="7596319"/>
            <a:ext cx="8481782"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Conclusion &amp; Discussions</a:t>
            </a:r>
          </a:p>
        </p:txBody>
      </p:sp>
      <p:sp>
        <p:nvSpPr>
          <p:cNvPr name="TextBox 13" id="13"/>
          <p:cNvSpPr txBox="true"/>
          <p:nvPr/>
        </p:nvSpPr>
        <p:spPr>
          <a:xfrm rot="0">
            <a:off x="4881969" y="2458318"/>
            <a:ext cx="682307" cy="571500"/>
          </a:xfrm>
          <a:prstGeom prst="rect">
            <a:avLst/>
          </a:prstGeom>
        </p:spPr>
        <p:txBody>
          <a:bodyPr anchor="t" rtlCol="false" tIns="0" lIns="0" bIns="0" rIns="0">
            <a:spAutoFit/>
          </a:bodyPr>
          <a:lstStyle/>
          <a:p>
            <a:pPr algn="l">
              <a:lnSpc>
                <a:spcPts val="4800"/>
              </a:lnSpc>
            </a:pPr>
            <a:r>
              <a:rPr lang="en-US" sz="3000">
                <a:solidFill>
                  <a:srgbClr val="000000"/>
                </a:solidFill>
                <a:latin typeface="Fredoka"/>
              </a:rPr>
              <a:t>I</a:t>
            </a:r>
          </a:p>
        </p:txBody>
      </p:sp>
      <p:sp>
        <p:nvSpPr>
          <p:cNvPr name="TextBox 14" id="14"/>
          <p:cNvSpPr txBox="true"/>
          <p:nvPr/>
        </p:nvSpPr>
        <p:spPr>
          <a:xfrm rot="0">
            <a:off x="4881969" y="3742818"/>
            <a:ext cx="682307" cy="571500"/>
          </a:xfrm>
          <a:prstGeom prst="rect">
            <a:avLst/>
          </a:prstGeom>
        </p:spPr>
        <p:txBody>
          <a:bodyPr anchor="t" rtlCol="false" tIns="0" lIns="0" bIns="0" rIns="0">
            <a:spAutoFit/>
          </a:bodyPr>
          <a:lstStyle/>
          <a:p>
            <a:pPr algn="l">
              <a:lnSpc>
                <a:spcPts val="4800"/>
              </a:lnSpc>
            </a:pPr>
            <a:r>
              <a:rPr lang="en-US" sz="3000">
                <a:solidFill>
                  <a:srgbClr val="FFFFFF"/>
                </a:solidFill>
                <a:latin typeface="Fredoka"/>
              </a:rPr>
              <a:t>II</a:t>
            </a:r>
          </a:p>
        </p:txBody>
      </p:sp>
      <p:sp>
        <p:nvSpPr>
          <p:cNvPr name="TextBox 15" id="15"/>
          <p:cNvSpPr txBox="true"/>
          <p:nvPr/>
        </p:nvSpPr>
        <p:spPr>
          <a:xfrm rot="0">
            <a:off x="4881969" y="5027319"/>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III</a:t>
            </a:r>
          </a:p>
        </p:txBody>
      </p:sp>
      <p:sp>
        <p:nvSpPr>
          <p:cNvPr name="TextBox 16" id="16"/>
          <p:cNvSpPr txBox="true"/>
          <p:nvPr/>
        </p:nvSpPr>
        <p:spPr>
          <a:xfrm rot="0">
            <a:off x="4881969" y="6311819"/>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IV</a:t>
            </a:r>
          </a:p>
        </p:txBody>
      </p:sp>
      <p:sp>
        <p:nvSpPr>
          <p:cNvPr name="TextBox 17" id="17"/>
          <p:cNvSpPr txBox="true"/>
          <p:nvPr/>
        </p:nvSpPr>
        <p:spPr>
          <a:xfrm rot="0">
            <a:off x="4881969" y="7596319"/>
            <a:ext cx="682307" cy="571500"/>
          </a:xfrm>
          <a:prstGeom prst="rect">
            <a:avLst/>
          </a:prstGeom>
        </p:spPr>
        <p:txBody>
          <a:bodyPr anchor="t" rtlCol="false" tIns="0" lIns="0" bIns="0" rIns="0">
            <a:spAutoFit/>
          </a:bodyPr>
          <a:lstStyle/>
          <a:p>
            <a:pPr algn="l">
              <a:lnSpc>
                <a:spcPts val="4800"/>
              </a:lnSpc>
            </a:pPr>
            <a:r>
              <a:rPr lang="en-US" sz="3000">
                <a:solidFill>
                  <a:srgbClr val="333333"/>
                </a:solidFill>
                <a:latin typeface="Fredoka"/>
              </a:rPr>
              <a:t>V</a:t>
            </a:r>
          </a:p>
        </p:txBody>
      </p:sp>
      <p:sp>
        <p:nvSpPr>
          <p:cNvPr name="TextBox 18" id="18"/>
          <p:cNvSpPr txBox="true"/>
          <p:nvPr/>
        </p:nvSpPr>
        <p:spPr>
          <a:xfrm rot="0">
            <a:off x="16166354" y="2458318"/>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3</a:t>
            </a:r>
          </a:p>
        </p:txBody>
      </p:sp>
      <p:sp>
        <p:nvSpPr>
          <p:cNvPr name="TextBox 19" id="19"/>
          <p:cNvSpPr txBox="true"/>
          <p:nvPr/>
        </p:nvSpPr>
        <p:spPr>
          <a:xfrm rot="0">
            <a:off x="16166354" y="3742818"/>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6</a:t>
            </a:r>
          </a:p>
        </p:txBody>
      </p:sp>
      <p:sp>
        <p:nvSpPr>
          <p:cNvPr name="TextBox 20" id="20"/>
          <p:cNvSpPr txBox="true"/>
          <p:nvPr/>
        </p:nvSpPr>
        <p:spPr>
          <a:xfrm rot="0">
            <a:off x="15924330" y="1687756"/>
            <a:ext cx="1503585" cy="571500"/>
          </a:xfrm>
          <a:prstGeom prst="rect">
            <a:avLst/>
          </a:prstGeom>
        </p:spPr>
        <p:txBody>
          <a:bodyPr anchor="t" rtlCol="false" tIns="0" lIns="0" bIns="0" rIns="0">
            <a:spAutoFit/>
          </a:bodyPr>
          <a:lstStyle/>
          <a:p>
            <a:pPr algn="ctr">
              <a:lnSpc>
                <a:spcPts val="4800"/>
              </a:lnSpc>
            </a:pPr>
            <a:r>
              <a:rPr lang="en-US" sz="3000">
                <a:solidFill>
                  <a:srgbClr val="333333"/>
                </a:solidFill>
                <a:latin typeface="Fredoka"/>
              </a:rPr>
              <a:t>Page</a:t>
            </a:r>
          </a:p>
        </p:txBody>
      </p:sp>
      <p:sp>
        <p:nvSpPr>
          <p:cNvPr name="TextBox 21" id="21"/>
          <p:cNvSpPr txBox="true"/>
          <p:nvPr/>
        </p:nvSpPr>
        <p:spPr>
          <a:xfrm rot="0">
            <a:off x="1028700" y="872491"/>
            <a:ext cx="2552265" cy="1247775"/>
          </a:xfrm>
          <a:prstGeom prst="rect">
            <a:avLst/>
          </a:prstGeom>
        </p:spPr>
        <p:txBody>
          <a:bodyPr anchor="t" rtlCol="false" tIns="0" lIns="0" bIns="0" rIns="0">
            <a:spAutoFit/>
          </a:bodyPr>
          <a:lstStyle/>
          <a:p>
            <a:pPr algn="l">
              <a:lnSpc>
                <a:spcPts val="4919"/>
              </a:lnSpc>
            </a:pPr>
            <a:r>
              <a:rPr lang="en-US" sz="4099" spc="127">
                <a:solidFill>
                  <a:srgbClr val="333333"/>
                </a:solidFill>
                <a:latin typeface="Fredoka"/>
              </a:rPr>
              <a:t>Table of</a:t>
            </a:r>
          </a:p>
          <a:p>
            <a:pPr algn="l">
              <a:lnSpc>
                <a:spcPts val="4919"/>
              </a:lnSpc>
            </a:pPr>
            <a:r>
              <a:rPr lang="en-US" sz="4099" spc="127">
                <a:solidFill>
                  <a:srgbClr val="333333"/>
                </a:solidFill>
                <a:latin typeface="Fredoka"/>
              </a:rPr>
              <a:t>Contents</a:t>
            </a:r>
          </a:p>
        </p:txBody>
      </p:sp>
      <p:sp>
        <p:nvSpPr>
          <p:cNvPr name="TextBox 22" id="22"/>
          <p:cNvSpPr txBox="true"/>
          <p:nvPr/>
        </p:nvSpPr>
        <p:spPr>
          <a:xfrm rot="0">
            <a:off x="16166354" y="50273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23</a:t>
            </a:r>
          </a:p>
        </p:txBody>
      </p:sp>
      <p:sp>
        <p:nvSpPr>
          <p:cNvPr name="TextBox 23" id="23"/>
          <p:cNvSpPr txBox="true"/>
          <p:nvPr/>
        </p:nvSpPr>
        <p:spPr>
          <a:xfrm rot="0">
            <a:off x="16166354" y="63118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34</a:t>
            </a:r>
          </a:p>
        </p:txBody>
      </p:sp>
      <p:sp>
        <p:nvSpPr>
          <p:cNvPr name="TextBox 24" id="24"/>
          <p:cNvSpPr txBox="true"/>
          <p:nvPr/>
        </p:nvSpPr>
        <p:spPr>
          <a:xfrm rot="0">
            <a:off x="16166354" y="7596319"/>
            <a:ext cx="682307" cy="571500"/>
          </a:xfrm>
          <a:prstGeom prst="rect">
            <a:avLst/>
          </a:prstGeom>
        </p:spPr>
        <p:txBody>
          <a:bodyPr anchor="t" rtlCol="false" tIns="0" lIns="0" bIns="0" rIns="0">
            <a:spAutoFit/>
          </a:bodyPr>
          <a:lstStyle/>
          <a:p>
            <a:pPr algn="r">
              <a:lnSpc>
                <a:spcPts val="4800"/>
              </a:lnSpc>
            </a:pPr>
            <a:r>
              <a:rPr lang="en-US" sz="3000">
                <a:solidFill>
                  <a:srgbClr val="333333"/>
                </a:solidFill>
                <a:latin typeface="Fredoka"/>
              </a:rPr>
              <a:t>40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505943"/>
            <a:ext cx="16230600" cy="6526651"/>
            <a:chOff x="0" y="0"/>
            <a:chExt cx="4274726" cy="1718953"/>
          </a:xfrm>
        </p:grpSpPr>
        <p:sp>
          <p:nvSpPr>
            <p:cNvPr name="Freeform 4" id="4"/>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5" id="5"/>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139012" y="687305"/>
            <a:ext cx="8009976" cy="1730229"/>
            <a:chOff x="0" y="0"/>
            <a:chExt cx="2109623" cy="455698"/>
          </a:xfrm>
        </p:grpSpPr>
        <p:sp>
          <p:nvSpPr>
            <p:cNvPr name="Freeform 7" id="7"/>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8" id="8"/>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424211" y="8953500"/>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2326700" y="3139899"/>
            <a:ext cx="8794509" cy="1093733"/>
          </a:xfrm>
          <a:custGeom>
            <a:avLst/>
            <a:gdLst/>
            <a:ahLst/>
            <a:cxnLst/>
            <a:rect r="r" b="b" t="t" l="l"/>
            <a:pathLst>
              <a:path h="1093733" w="8794509">
                <a:moveTo>
                  <a:pt x="0" y="0"/>
                </a:moveTo>
                <a:lnTo>
                  <a:pt x="8794509" y="0"/>
                </a:lnTo>
                <a:lnTo>
                  <a:pt x="8794509" y="1093733"/>
                </a:lnTo>
                <a:lnTo>
                  <a:pt x="0" y="1093733"/>
                </a:lnTo>
                <a:lnTo>
                  <a:pt x="0" y="0"/>
                </a:lnTo>
                <a:close/>
              </a:path>
            </a:pathLst>
          </a:custGeom>
          <a:blipFill>
            <a:blip r:embed="rId6"/>
            <a:stretch>
              <a:fillRect l="0" t="0" r="0" b="0"/>
            </a:stretch>
          </a:blipFill>
        </p:spPr>
      </p:sp>
      <p:sp>
        <p:nvSpPr>
          <p:cNvPr name="Freeform 14" id="14"/>
          <p:cNvSpPr/>
          <p:nvPr/>
        </p:nvSpPr>
        <p:spPr>
          <a:xfrm flipH="false" flipV="false" rot="0">
            <a:off x="2326700" y="5013744"/>
            <a:ext cx="7433707" cy="1165551"/>
          </a:xfrm>
          <a:custGeom>
            <a:avLst/>
            <a:gdLst/>
            <a:ahLst/>
            <a:cxnLst/>
            <a:rect r="r" b="b" t="t" l="l"/>
            <a:pathLst>
              <a:path h="1165551" w="7433707">
                <a:moveTo>
                  <a:pt x="0" y="0"/>
                </a:moveTo>
                <a:lnTo>
                  <a:pt x="7433707" y="0"/>
                </a:lnTo>
                <a:lnTo>
                  <a:pt x="7433707" y="1165550"/>
                </a:lnTo>
                <a:lnTo>
                  <a:pt x="0" y="1165550"/>
                </a:lnTo>
                <a:lnTo>
                  <a:pt x="0" y="0"/>
                </a:lnTo>
                <a:close/>
              </a:path>
            </a:pathLst>
          </a:custGeom>
          <a:blipFill>
            <a:blip r:embed="rId7"/>
            <a:stretch>
              <a:fillRect l="0" t="-6345" r="0" b="-13238"/>
            </a:stretch>
          </a:blipFill>
        </p:spPr>
      </p:sp>
      <p:sp>
        <p:nvSpPr>
          <p:cNvPr name="TextBox 15" id="15"/>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DETECTION</a:t>
            </a:r>
          </a:p>
        </p:txBody>
      </p:sp>
      <p:sp>
        <p:nvSpPr>
          <p:cNvPr name="TextBox 16" id="16"/>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17" id="17"/>
          <p:cNvSpPr txBox="true"/>
          <p:nvPr/>
        </p:nvSpPr>
        <p:spPr>
          <a:xfrm rot="0">
            <a:off x="2326700" y="2457274"/>
            <a:ext cx="8794509" cy="587375"/>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J: Watermark Image, I: natural image</a:t>
            </a:r>
          </a:p>
        </p:txBody>
      </p:sp>
      <p:sp>
        <p:nvSpPr>
          <p:cNvPr name="TextBox 18" id="18"/>
          <p:cNvSpPr txBox="true"/>
          <p:nvPr/>
        </p:nvSpPr>
        <p:spPr>
          <a:xfrm rot="0">
            <a:off x="2326700" y="4344288"/>
            <a:ext cx="7433707" cy="587375"/>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Estimate the watermark</a:t>
            </a:r>
          </a:p>
        </p:txBody>
      </p:sp>
      <p:sp>
        <p:nvSpPr>
          <p:cNvPr name="TextBox 19" id="19"/>
          <p:cNvSpPr txBox="true"/>
          <p:nvPr/>
        </p:nvSpPr>
        <p:spPr>
          <a:xfrm rot="0">
            <a:off x="2326700" y="6502772"/>
            <a:ext cx="8794509" cy="1206500"/>
          </a:xfrm>
          <a:prstGeom prst="rect">
            <a:avLst/>
          </a:prstGeom>
        </p:spPr>
        <p:txBody>
          <a:bodyPr anchor="t" rtlCol="false" tIns="0" lIns="0" bIns="0" rIns="0">
            <a:spAutoFit/>
          </a:bodyPr>
          <a:lstStyle/>
          <a:p>
            <a:pPr algn="ctr">
              <a:lnSpc>
                <a:spcPts val="4899"/>
              </a:lnSpc>
            </a:pPr>
            <a:r>
              <a:rPr lang="en-US" sz="3499">
                <a:solidFill>
                  <a:srgbClr val="000000"/>
                </a:solidFill>
                <a:latin typeface="Nunito Bold"/>
              </a:rPr>
              <a:t>Detect the watermark (using the Canny edge detector and chamfer matching.)</a:t>
            </a:r>
          </a:p>
        </p:txBody>
      </p:sp>
      <p:sp>
        <p:nvSpPr>
          <p:cNvPr name="TextBox 20" id="20"/>
          <p:cNvSpPr txBox="true"/>
          <p:nvPr/>
        </p:nvSpPr>
        <p:spPr>
          <a:xfrm rot="0">
            <a:off x="11345280" y="6502772"/>
            <a:ext cx="5759715" cy="1206500"/>
          </a:xfrm>
          <a:prstGeom prst="rect">
            <a:avLst/>
          </a:prstGeom>
        </p:spPr>
        <p:txBody>
          <a:bodyPr anchor="t" rtlCol="false" tIns="0" lIns="0" bIns="0" rIns="0">
            <a:spAutoFit/>
          </a:bodyPr>
          <a:lstStyle/>
          <a:p>
            <a:pPr algn="ctr">
              <a:lnSpc>
                <a:spcPts val="4899"/>
              </a:lnSpc>
            </a:pPr>
            <a:r>
              <a:rPr lang="en-US" sz="3499">
                <a:solidFill>
                  <a:srgbClr val="000000"/>
                </a:solidFill>
                <a:latin typeface="Nunito Bold"/>
              </a:rPr>
              <a:t>Reconstruct the watermark by Poisson reconstruction</a:t>
            </a:r>
          </a:p>
        </p:txBody>
      </p:sp>
      <p:sp>
        <p:nvSpPr>
          <p:cNvPr name="TextBox 21" id="21"/>
          <p:cNvSpPr txBox="true"/>
          <p:nvPr/>
        </p:nvSpPr>
        <p:spPr>
          <a:xfrm rot="0">
            <a:off x="11499585" y="2480266"/>
            <a:ext cx="5759715" cy="1206500"/>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p = (x,y): the pixel location</a:t>
            </a:r>
          </a:p>
          <a:p>
            <a:pPr algn="l">
              <a:lnSpc>
                <a:spcPts val="4899"/>
              </a:lnSpc>
            </a:pPr>
            <a:r>
              <a:rPr lang="en-US" sz="3499">
                <a:solidFill>
                  <a:srgbClr val="000000"/>
                </a:solidFill>
                <a:latin typeface="Nunito Bold"/>
              </a:rPr>
              <a:t>alpha(p): alpha matte</a:t>
            </a:r>
          </a:p>
        </p:txBody>
      </p:sp>
      <p:sp>
        <p:nvSpPr>
          <p:cNvPr name="TextBox 22" id="22"/>
          <p:cNvSpPr txBox="true"/>
          <p:nvPr/>
        </p:nvSpPr>
        <p:spPr>
          <a:xfrm rot="0">
            <a:off x="11345280" y="4344288"/>
            <a:ext cx="5759715" cy="1206500"/>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Crop the watermark to remove boundary regions </a:t>
            </a:r>
          </a:p>
        </p:txBody>
      </p:sp>
      <p:sp>
        <p:nvSpPr>
          <p:cNvPr name="TextBox 23" id="23"/>
          <p:cNvSpPr txBox="true"/>
          <p:nvPr/>
        </p:nvSpPr>
        <p:spPr>
          <a:xfrm rot="0">
            <a:off x="13148988" y="92669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552420"/>
            <a:ext cx="16230600" cy="6526651"/>
            <a:chOff x="0" y="0"/>
            <a:chExt cx="4274726" cy="1718953"/>
          </a:xfrm>
        </p:grpSpPr>
        <p:sp>
          <p:nvSpPr>
            <p:cNvPr name="Freeform 4" id="4"/>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5" id="5"/>
            <p:cNvSpPr txBox="true"/>
            <p:nvPr/>
          </p:nvSpPr>
          <p:spPr>
            <a:xfrm>
              <a:off x="0" y="-38100"/>
              <a:ext cx="4274726" cy="1757053"/>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r>
                <a:rPr lang="en-US" sz="1899">
                  <a:solidFill>
                    <a:srgbClr val="FFFFFF"/>
                  </a:solidFill>
                  <a:latin typeface="Canva Sans"/>
                </a:rPr>
                <a:t>Estimate the watermark</a:t>
              </a:r>
            </a:p>
            <a:p>
              <a:pPr algn="ctr">
                <a:lnSpc>
                  <a:spcPts val="2659"/>
                </a:lnSpc>
                <a:spcBef>
                  <a:spcPct val="0"/>
                </a:spcBef>
              </a:pPr>
            </a:p>
          </p:txBody>
        </p:sp>
      </p:grpSp>
      <p:grpSp>
        <p:nvGrpSpPr>
          <p:cNvPr name="Group 6" id="6"/>
          <p:cNvGrpSpPr/>
          <p:nvPr/>
        </p:nvGrpSpPr>
        <p:grpSpPr>
          <a:xfrm rot="0">
            <a:off x="5139012" y="687305"/>
            <a:ext cx="8009976" cy="1730229"/>
            <a:chOff x="0" y="0"/>
            <a:chExt cx="2109623" cy="455698"/>
          </a:xfrm>
        </p:grpSpPr>
        <p:sp>
          <p:nvSpPr>
            <p:cNvPr name="Freeform 7" id="7"/>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8" id="8"/>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424211" y="8953500"/>
            <a:ext cx="19974273" cy="1861295"/>
            <a:chOff x="0" y="0"/>
            <a:chExt cx="5260714" cy="490218"/>
          </a:xfrm>
        </p:grpSpPr>
        <p:sp>
          <p:nvSpPr>
            <p:cNvPr name="Freeform 11" id="11"/>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2" id="12"/>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2489994" y="3357523"/>
            <a:ext cx="12698350" cy="925486"/>
          </a:xfrm>
          <a:custGeom>
            <a:avLst/>
            <a:gdLst/>
            <a:ahLst/>
            <a:cxnLst/>
            <a:rect r="r" b="b" t="t" l="l"/>
            <a:pathLst>
              <a:path h="925486" w="12698350">
                <a:moveTo>
                  <a:pt x="0" y="0"/>
                </a:moveTo>
                <a:lnTo>
                  <a:pt x="12698349" y="0"/>
                </a:lnTo>
                <a:lnTo>
                  <a:pt x="12698349" y="925486"/>
                </a:lnTo>
                <a:lnTo>
                  <a:pt x="0" y="925486"/>
                </a:lnTo>
                <a:lnTo>
                  <a:pt x="0" y="0"/>
                </a:lnTo>
                <a:close/>
              </a:path>
            </a:pathLst>
          </a:custGeom>
          <a:blipFill>
            <a:blip r:embed="rId6"/>
            <a:stretch>
              <a:fillRect l="-973" t="-14689" r="-973" b="0"/>
            </a:stretch>
          </a:blipFill>
        </p:spPr>
      </p:sp>
      <p:sp>
        <p:nvSpPr>
          <p:cNvPr name="Freeform 14" id="14"/>
          <p:cNvSpPr/>
          <p:nvPr/>
        </p:nvSpPr>
        <p:spPr>
          <a:xfrm flipH="false" flipV="false" rot="0">
            <a:off x="2499519" y="5894640"/>
            <a:ext cx="12178696" cy="2338233"/>
          </a:xfrm>
          <a:custGeom>
            <a:avLst/>
            <a:gdLst/>
            <a:ahLst/>
            <a:cxnLst/>
            <a:rect r="r" b="b" t="t" l="l"/>
            <a:pathLst>
              <a:path h="2338233" w="12178696">
                <a:moveTo>
                  <a:pt x="0" y="0"/>
                </a:moveTo>
                <a:lnTo>
                  <a:pt x="12178695" y="0"/>
                </a:lnTo>
                <a:lnTo>
                  <a:pt x="12178695" y="2338233"/>
                </a:lnTo>
                <a:lnTo>
                  <a:pt x="0" y="2338233"/>
                </a:lnTo>
                <a:lnTo>
                  <a:pt x="0" y="0"/>
                </a:lnTo>
                <a:close/>
              </a:path>
            </a:pathLst>
          </a:custGeom>
          <a:blipFill>
            <a:blip r:embed="rId7"/>
            <a:stretch>
              <a:fillRect l="0" t="-6030" r="0" b="0"/>
            </a:stretch>
          </a:blipFill>
        </p:spPr>
      </p:sp>
      <p:sp>
        <p:nvSpPr>
          <p:cNvPr name="Freeform 15" id="15"/>
          <p:cNvSpPr/>
          <p:nvPr/>
        </p:nvSpPr>
        <p:spPr>
          <a:xfrm flipH="false" flipV="false" rot="0">
            <a:off x="2129219" y="4342471"/>
            <a:ext cx="5982189" cy="569732"/>
          </a:xfrm>
          <a:custGeom>
            <a:avLst/>
            <a:gdLst/>
            <a:ahLst/>
            <a:cxnLst/>
            <a:rect r="r" b="b" t="t" l="l"/>
            <a:pathLst>
              <a:path h="569732" w="5982189">
                <a:moveTo>
                  <a:pt x="0" y="0"/>
                </a:moveTo>
                <a:lnTo>
                  <a:pt x="5982189" y="0"/>
                </a:lnTo>
                <a:lnTo>
                  <a:pt x="5982189" y="569733"/>
                </a:lnTo>
                <a:lnTo>
                  <a:pt x="0" y="569733"/>
                </a:lnTo>
                <a:lnTo>
                  <a:pt x="0" y="0"/>
                </a:lnTo>
                <a:close/>
              </a:path>
            </a:pathLst>
          </a:custGeom>
          <a:blipFill>
            <a:blip r:embed="rId8"/>
            <a:stretch>
              <a:fillRect l="0" t="0" r="0" b="0"/>
            </a:stretch>
          </a:blipFill>
        </p:spPr>
      </p:sp>
      <p:sp>
        <p:nvSpPr>
          <p:cNvPr name="Freeform 16" id="16"/>
          <p:cNvSpPr/>
          <p:nvPr/>
        </p:nvSpPr>
        <p:spPr>
          <a:xfrm flipH="false" flipV="false" rot="0">
            <a:off x="5031107" y="4969354"/>
            <a:ext cx="7616123" cy="843892"/>
          </a:xfrm>
          <a:custGeom>
            <a:avLst/>
            <a:gdLst/>
            <a:ahLst/>
            <a:cxnLst/>
            <a:rect r="r" b="b" t="t" l="l"/>
            <a:pathLst>
              <a:path h="843892" w="7616123">
                <a:moveTo>
                  <a:pt x="0" y="0"/>
                </a:moveTo>
                <a:lnTo>
                  <a:pt x="7616123" y="0"/>
                </a:lnTo>
                <a:lnTo>
                  <a:pt x="7616123" y="843891"/>
                </a:lnTo>
                <a:lnTo>
                  <a:pt x="0" y="843891"/>
                </a:lnTo>
                <a:lnTo>
                  <a:pt x="0" y="0"/>
                </a:lnTo>
                <a:close/>
              </a:path>
            </a:pathLst>
          </a:custGeom>
          <a:blipFill>
            <a:blip r:embed="rId9"/>
            <a:stretch>
              <a:fillRect l="0" t="0" r="0" b="0"/>
            </a:stretch>
          </a:blipFill>
        </p:spPr>
      </p:sp>
      <p:sp>
        <p:nvSpPr>
          <p:cNvPr name="TextBox 17" id="17"/>
          <p:cNvSpPr txBox="true"/>
          <p:nvPr/>
        </p:nvSpPr>
        <p:spPr>
          <a:xfrm rot="0">
            <a:off x="2129219" y="2598698"/>
            <a:ext cx="11317059" cy="587375"/>
          </a:xfrm>
          <a:prstGeom prst="rect">
            <a:avLst/>
          </a:prstGeom>
        </p:spPr>
        <p:txBody>
          <a:bodyPr anchor="t" rtlCol="false" tIns="0" lIns="0" bIns="0" rIns="0">
            <a:spAutoFit/>
          </a:bodyPr>
          <a:lstStyle/>
          <a:p>
            <a:pPr algn="l">
              <a:lnSpc>
                <a:spcPts val="4899"/>
              </a:lnSpc>
            </a:pPr>
            <a:r>
              <a:rPr lang="en-US" sz="3499">
                <a:solidFill>
                  <a:srgbClr val="000000"/>
                </a:solidFill>
                <a:latin typeface="Nunito Bold"/>
              </a:rPr>
              <a:t>Estimate the watermark</a:t>
            </a:r>
          </a:p>
        </p:txBody>
      </p:sp>
      <p:sp>
        <p:nvSpPr>
          <p:cNvPr name="TextBox 18" id="18"/>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DETECTION</a:t>
            </a:r>
          </a:p>
        </p:txBody>
      </p:sp>
      <p:sp>
        <p:nvSpPr>
          <p:cNvPr name="TextBox 19" id="19"/>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0" id="20"/>
          <p:cNvSpPr txBox="true"/>
          <p:nvPr/>
        </p:nvSpPr>
        <p:spPr>
          <a:xfrm rot="0">
            <a:off x="13148988" y="926692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109662" y="0"/>
            <a:ext cx="20507325" cy="10287000"/>
            <a:chOff x="0" y="0"/>
            <a:chExt cx="27343100" cy="13716000"/>
          </a:xfrm>
        </p:grpSpPr>
        <p:sp>
          <p:nvSpPr>
            <p:cNvPr name="Freeform 4" id="4"/>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6" id="6"/>
          <p:cNvGrpSpPr/>
          <p:nvPr/>
        </p:nvGrpSpPr>
        <p:grpSpPr>
          <a:xfrm rot="0">
            <a:off x="1028700" y="1505943"/>
            <a:ext cx="16230600" cy="6526651"/>
            <a:chOff x="0" y="0"/>
            <a:chExt cx="4274726" cy="1718953"/>
          </a:xfrm>
        </p:grpSpPr>
        <p:sp>
          <p:nvSpPr>
            <p:cNvPr name="Freeform 7" id="7"/>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8" id="8"/>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7725474" y="2803294"/>
            <a:ext cx="9245668" cy="4631055"/>
          </a:xfrm>
          <a:prstGeom prst="rect">
            <a:avLst/>
          </a:prstGeom>
        </p:spPr>
        <p:txBody>
          <a:bodyPr anchor="t" rtlCol="false" tIns="0" lIns="0" bIns="0" rIns="0">
            <a:spAutoFit/>
          </a:bodyPr>
          <a:lstStyle/>
          <a:p>
            <a:pPr algn="l">
              <a:lnSpc>
                <a:spcPts val="4620"/>
              </a:lnSpc>
            </a:pPr>
            <a:r>
              <a:rPr lang="en-US" sz="3300">
                <a:solidFill>
                  <a:srgbClr val="000000"/>
                </a:solidFill>
                <a:latin typeface="Nunito Bold"/>
              </a:rPr>
              <a:t>u0 is often noisy original image, </a:t>
            </a:r>
          </a:p>
          <a:p>
            <a:pPr algn="l">
              <a:lnSpc>
                <a:spcPts val="4620"/>
              </a:lnSpc>
            </a:pPr>
            <a:r>
              <a:rPr lang="en-US" sz="3300">
                <a:solidFill>
                  <a:srgbClr val="000000"/>
                </a:solidFill>
                <a:latin typeface="Nunito Bold"/>
              </a:rPr>
              <a:t>Assumption: u0 = u_true + Gaussian noise n</a:t>
            </a:r>
          </a:p>
          <a:p>
            <a:pPr algn="l">
              <a:lnSpc>
                <a:spcPts val="4620"/>
              </a:lnSpc>
            </a:pPr>
          </a:p>
          <a:p>
            <a:pPr algn="l">
              <a:lnSpc>
                <a:spcPts val="4620"/>
              </a:lnSpc>
            </a:pPr>
            <a:r>
              <a:rPr lang="en-US" sz="3300">
                <a:solidFill>
                  <a:srgbClr val="000000"/>
                </a:solidFill>
                <a:latin typeface="Nunito Bold"/>
              </a:rPr>
              <a:t>Ω: Image domain, D: the inpainting domain</a:t>
            </a:r>
          </a:p>
          <a:p>
            <a:pPr algn="l">
              <a:lnSpc>
                <a:spcPts val="4620"/>
              </a:lnSpc>
            </a:pPr>
          </a:p>
          <a:p>
            <a:pPr algn="l">
              <a:lnSpc>
                <a:spcPts val="4620"/>
              </a:lnSpc>
            </a:pPr>
            <a:r>
              <a:rPr lang="en-US" sz="3300">
                <a:solidFill>
                  <a:srgbClr val="000000"/>
                </a:solidFill>
                <a:latin typeface="Nunito Bold"/>
              </a:rPr>
              <a:t>Tichonoff? Wiener? Total Variation?</a:t>
            </a:r>
          </a:p>
          <a:p>
            <a:pPr algn="l">
              <a:lnSpc>
                <a:spcPts val="4620"/>
              </a:lnSpc>
            </a:pPr>
            <a:r>
              <a:rPr lang="en-US" sz="3300">
                <a:solidFill>
                  <a:srgbClr val="000000"/>
                </a:solidFill>
                <a:latin typeface="Nunito Bold"/>
              </a:rPr>
              <a:t>Something more?</a:t>
            </a:r>
          </a:p>
          <a:p>
            <a:pPr algn="l">
              <a:lnSpc>
                <a:spcPts val="4620"/>
              </a:lnSpc>
            </a:pPr>
          </a:p>
        </p:txBody>
      </p:sp>
      <p:grpSp>
        <p:nvGrpSpPr>
          <p:cNvPr name="Group 10" id="10"/>
          <p:cNvGrpSpPr/>
          <p:nvPr/>
        </p:nvGrpSpPr>
        <p:grpSpPr>
          <a:xfrm rot="0">
            <a:off x="5139012" y="687305"/>
            <a:ext cx="8009976" cy="1730229"/>
            <a:chOff x="0" y="0"/>
            <a:chExt cx="2109623" cy="455698"/>
          </a:xfrm>
        </p:grpSpPr>
        <p:sp>
          <p:nvSpPr>
            <p:cNvPr name="Freeform 11" id="11"/>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210962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a:grpSpLocks noChangeAspect="true"/>
          </p:cNvGrpSpPr>
          <p:nvPr/>
        </p:nvGrpSpPr>
        <p:grpSpPr>
          <a:xfrm rot="0">
            <a:off x="1240056" y="2387056"/>
            <a:ext cx="4117911" cy="2549040"/>
            <a:chOff x="0" y="0"/>
            <a:chExt cx="6973570" cy="4316730"/>
          </a:xfrm>
        </p:grpSpPr>
        <p:sp>
          <p:nvSpPr>
            <p:cNvPr name="Freeform 15" id="15"/>
            <p:cNvSpPr/>
            <p:nvPr/>
          </p:nvSpPr>
          <p:spPr>
            <a:xfrm flipH="false" flipV="false" rot="0">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9"/>
              <a:stretch>
                <a:fillRect l="0" t="-10647" r="0" b="-10647"/>
              </a:stretch>
            </a:blipFill>
          </p:spPr>
        </p:sp>
        <p:sp>
          <p:nvSpPr>
            <p:cNvPr name="Freeform 16" id="16"/>
            <p:cNvSpPr/>
            <p:nvPr/>
          </p:nvSpPr>
          <p:spPr>
            <a:xfrm flipH="false" flipV="false" rot="0">
              <a:off x="6228080" y="0"/>
              <a:ext cx="745490" cy="745490"/>
            </a:xfrm>
            <a:custGeom>
              <a:avLst/>
              <a:gdLst/>
              <a:ahLst/>
              <a:cxnLst/>
              <a:rect r="r" b="b" t="t" l="l"/>
              <a:pathLst>
                <a:path h="745490" w="745490">
                  <a:moveTo>
                    <a:pt x="0" y="0"/>
                  </a:moveTo>
                  <a:lnTo>
                    <a:pt x="0" y="745490"/>
                  </a:lnTo>
                  <a:lnTo>
                    <a:pt x="745490" y="745490"/>
                  </a:lnTo>
                  <a:close/>
                </a:path>
              </a:pathLst>
            </a:custGeom>
            <a:solidFill>
              <a:srgbClr val="DDDEDE"/>
            </a:solidFill>
          </p:spPr>
        </p:sp>
      </p:grpSp>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Bold"/>
              </a:rPr>
              <a:t>PROBLEM </a:t>
            </a:r>
          </a:p>
        </p:txBody>
      </p:sp>
      <p:grpSp>
        <p:nvGrpSpPr>
          <p:cNvPr name="Group 18" id="18"/>
          <p:cNvGrpSpPr/>
          <p:nvPr/>
        </p:nvGrpSpPr>
        <p:grpSpPr>
          <a:xfrm rot="0">
            <a:off x="-424211" y="8953500"/>
            <a:ext cx="19974273" cy="1861295"/>
            <a:chOff x="0" y="0"/>
            <a:chExt cx="5260714" cy="490218"/>
          </a:xfrm>
        </p:grpSpPr>
        <p:sp>
          <p:nvSpPr>
            <p:cNvPr name="Freeform 19" id="19"/>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20" id="20"/>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666750" y="9369798"/>
            <a:ext cx="8172418"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rPr>
              <a:t>EN.553.493/693 Mathematical Image Analysis                                                                       </a:t>
            </a:r>
          </a:p>
        </p:txBody>
      </p:sp>
      <p:sp>
        <p:nvSpPr>
          <p:cNvPr name="TextBox 22" id="22"/>
          <p:cNvSpPr txBox="true"/>
          <p:nvPr/>
        </p:nvSpPr>
        <p:spPr>
          <a:xfrm rot="0">
            <a:off x="13148988" y="9369798"/>
            <a:ext cx="4481546" cy="5143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Mathematical Modeling</a:t>
            </a:r>
          </a:p>
        </p:txBody>
      </p:sp>
      <p:sp>
        <p:nvSpPr>
          <p:cNvPr name="Freeform 23" id="23"/>
          <p:cNvSpPr/>
          <p:nvPr/>
        </p:nvSpPr>
        <p:spPr>
          <a:xfrm flipH="false" flipV="false" rot="0">
            <a:off x="3358306" y="4726448"/>
            <a:ext cx="3923122" cy="3699199"/>
          </a:xfrm>
          <a:custGeom>
            <a:avLst/>
            <a:gdLst/>
            <a:ahLst/>
            <a:cxnLst/>
            <a:rect r="r" b="b" t="t" l="l"/>
            <a:pathLst>
              <a:path h="3699199" w="3923122">
                <a:moveTo>
                  <a:pt x="0" y="0"/>
                </a:moveTo>
                <a:lnTo>
                  <a:pt x="3923122" y="0"/>
                </a:lnTo>
                <a:lnTo>
                  <a:pt x="3923122" y="3699199"/>
                </a:lnTo>
                <a:lnTo>
                  <a:pt x="0" y="3699199"/>
                </a:lnTo>
                <a:lnTo>
                  <a:pt x="0" y="0"/>
                </a:lnTo>
                <a:close/>
              </a:path>
            </a:pathLst>
          </a:custGeom>
          <a:blipFill>
            <a:blip r:embed="rId10"/>
            <a:stretch>
              <a:fillRect l="0" t="0" r="0" b="0"/>
            </a:stretch>
          </a:blipFill>
        </p:spPr>
      </p:sp>
      <p:sp>
        <p:nvSpPr>
          <p:cNvPr name="TextBox 24" id="24"/>
          <p:cNvSpPr txBox="true"/>
          <p:nvPr/>
        </p:nvSpPr>
        <p:spPr>
          <a:xfrm rot="0">
            <a:off x="4970412" y="5547185"/>
            <a:ext cx="1575382" cy="351755"/>
          </a:xfrm>
          <a:prstGeom prst="rect">
            <a:avLst/>
          </a:prstGeom>
        </p:spPr>
        <p:txBody>
          <a:bodyPr anchor="t" rtlCol="false" tIns="0" lIns="0" bIns="0" rIns="0">
            <a:spAutoFit/>
          </a:bodyPr>
          <a:lstStyle/>
          <a:p>
            <a:pPr algn="l">
              <a:lnSpc>
                <a:spcPts val="2898"/>
              </a:lnSpc>
            </a:pPr>
            <a:r>
              <a:rPr lang="en-US" sz="2070">
                <a:solidFill>
                  <a:srgbClr val="FF3131"/>
                </a:solidFill>
                <a:latin typeface="Nunito Bold"/>
              </a:rPr>
              <a:t>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DAGElAuRNTA</dc:identifier>
  <dcterms:modified xsi:type="dcterms:W3CDTF">2011-08-01T06:04:30Z</dcterms:modified>
  <cp:revision>1</cp:revision>
  <dc:title>Mathematical Image Final Project</dc:title>
</cp:coreProperties>
</file>